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5"/>
  </p:notesMasterIdLst>
  <p:handoutMasterIdLst>
    <p:handoutMasterId r:id="rId46"/>
  </p:handoutMasterIdLst>
  <p:sldIdLst>
    <p:sldId id="256" r:id="rId2"/>
    <p:sldId id="318" r:id="rId3"/>
    <p:sldId id="338" r:id="rId4"/>
    <p:sldId id="339" r:id="rId5"/>
    <p:sldId id="341" r:id="rId6"/>
    <p:sldId id="273" r:id="rId7"/>
    <p:sldId id="331" r:id="rId8"/>
    <p:sldId id="335" r:id="rId9"/>
    <p:sldId id="332" r:id="rId10"/>
    <p:sldId id="340" r:id="rId11"/>
    <p:sldId id="316" r:id="rId12"/>
    <p:sldId id="337" r:id="rId13"/>
    <p:sldId id="301" r:id="rId14"/>
    <p:sldId id="342" r:id="rId15"/>
    <p:sldId id="302" r:id="rId16"/>
    <p:sldId id="280" r:id="rId17"/>
    <p:sldId id="312" r:id="rId18"/>
    <p:sldId id="311" r:id="rId19"/>
    <p:sldId id="314" r:id="rId20"/>
    <p:sldId id="348" r:id="rId21"/>
    <p:sldId id="347" r:id="rId22"/>
    <p:sldId id="308" r:id="rId23"/>
    <p:sldId id="344" r:id="rId24"/>
    <p:sldId id="310" r:id="rId25"/>
    <p:sldId id="343" r:id="rId26"/>
    <p:sldId id="345" r:id="rId27"/>
    <p:sldId id="349" r:id="rId28"/>
    <p:sldId id="350" r:id="rId29"/>
    <p:sldId id="351" r:id="rId30"/>
    <p:sldId id="306" r:id="rId31"/>
    <p:sldId id="315" r:id="rId32"/>
    <p:sldId id="352" r:id="rId33"/>
    <p:sldId id="353" r:id="rId34"/>
    <p:sldId id="354" r:id="rId35"/>
    <p:sldId id="355" r:id="rId36"/>
    <p:sldId id="357" r:id="rId37"/>
    <p:sldId id="358" r:id="rId38"/>
    <p:sldId id="346" r:id="rId39"/>
    <p:sldId id="359" r:id="rId40"/>
    <p:sldId id="360" r:id="rId41"/>
    <p:sldId id="362" r:id="rId42"/>
    <p:sldId id="361" r:id="rId43"/>
    <p:sldId id="26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A8"/>
    <a:srgbClr val="EDFF3D"/>
    <a:srgbClr val="003A36"/>
    <a:srgbClr val="002220"/>
    <a:srgbClr val="002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461" y="43"/>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393861-A8B2-4530-B5AB-70F20F11B715}" type="datetimeFigureOut">
              <a:rPr lang="uk-UA" smtClean="0"/>
              <a:pPr/>
              <a:t>19.06.2023</a:t>
            </a:fld>
            <a:endParaRPr lang="uk-UA"/>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20F1AF-F046-491A-83EE-AFCB36CA5E5A}" type="slidenum">
              <a:rPr lang="uk-UA" smtClean="0"/>
              <a:pPr/>
              <a:t>‹№›</a:t>
            </a:fld>
            <a:endParaRPr lang="uk-UA"/>
          </a:p>
        </p:txBody>
      </p:sp>
    </p:spTree>
    <p:extLst>
      <p:ext uri="{BB962C8B-B14F-4D97-AF65-F5344CB8AC3E}">
        <p14:creationId xmlns:p14="http://schemas.microsoft.com/office/powerpoint/2010/main" val="347960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FA42D-5D17-426A-BDB2-7BF3AA4480FA}" type="datetimeFigureOut">
              <a:rPr lang="uk-UA" smtClean="0"/>
              <a:pPr/>
              <a:t>19.06.2023</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32DCA-BC52-4FB1-B458-3F6B5BF8894E}" type="slidenum">
              <a:rPr lang="uk-UA" smtClean="0"/>
              <a:pPr/>
              <a:t>‹№›</a:t>
            </a:fld>
            <a:endParaRPr lang="uk-UA"/>
          </a:p>
        </p:txBody>
      </p:sp>
    </p:spTree>
    <p:extLst>
      <p:ext uri="{BB962C8B-B14F-4D97-AF65-F5344CB8AC3E}">
        <p14:creationId xmlns:p14="http://schemas.microsoft.com/office/powerpoint/2010/main" val="209386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a:p>
        </p:txBody>
      </p:sp>
      <p:sp>
        <p:nvSpPr>
          <p:cNvPr id="4" name="Місце для номера слайда 3"/>
          <p:cNvSpPr>
            <a:spLocks noGrp="1"/>
          </p:cNvSpPr>
          <p:nvPr>
            <p:ph type="sldNum" sz="quarter" idx="10"/>
          </p:nvPr>
        </p:nvSpPr>
        <p:spPr/>
        <p:txBody>
          <a:bodyPr/>
          <a:lstStyle/>
          <a:p>
            <a:fld id="{44E32DCA-BC52-4FB1-B458-3F6B5BF8894E}" type="slidenum">
              <a:rPr lang="uk-UA" smtClean="0"/>
              <a:pPr/>
              <a:t>1</a:t>
            </a:fld>
            <a:endParaRPr lang="uk-UA"/>
          </a:p>
        </p:txBody>
      </p:sp>
    </p:spTree>
    <p:extLst>
      <p:ext uri="{BB962C8B-B14F-4D97-AF65-F5344CB8AC3E}">
        <p14:creationId xmlns:p14="http://schemas.microsoft.com/office/powerpoint/2010/main" val="1226020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11" name="Freeform 6"/>
          <p:cNvSpPr/>
          <p:nvPr userDrawn="1"/>
        </p:nvSpPr>
        <p:spPr bwMode="auto">
          <a:xfrm>
            <a:off x="1" y="-10679"/>
            <a:ext cx="12192000" cy="16344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a:blip r:embed="rId2"/>
            <a:stretch>
              <a:fillRect/>
            </a:stretch>
          </a:blipFill>
          <a:ln/>
        </p:spPr>
        <p:style>
          <a:lnRef idx="1">
            <a:schemeClr val="accent1"/>
          </a:lnRef>
          <a:fillRef idx="3">
            <a:schemeClr val="accent1"/>
          </a:fillRef>
          <a:effectRef idx="2">
            <a:schemeClr val="accent1"/>
          </a:effectRef>
          <a:fontRef idx="minor">
            <a:schemeClr val="lt1"/>
          </a:fontRef>
        </p:style>
      </p:sp>
      <p:pic>
        <p:nvPicPr>
          <p:cNvPr id="14" name="Рисунок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00" y="2411342"/>
            <a:ext cx="12238800" cy="4490102"/>
          </a:xfrm>
          <a:prstGeom prst="rect">
            <a:avLst/>
          </a:prstGeom>
        </p:spPr>
      </p:pic>
      <p:sp>
        <p:nvSpPr>
          <p:cNvPr id="2" name="Title 1"/>
          <p:cNvSpPr>
            <a:spLocks noGrp="1"/>
          </p:cNvSpPr>
          <p:nvPr>
            <p:ph type="ctrTitle" hasCustomPrompt="1"/>
          </p:nvPr>
        </p:nvSpPr>
        <p:spPr>
          <a:xfrm>
            <a:off x="810001" y="2175309"/>
            <a:ext cx="10572000" cy="2244889"/>
          </a:xfrm>
          <a:prstGeom prst="rect">
            <a:avLst/>
          </a:prstGeom>
        </p:spPr>
        <p:txBody>
          <a:bodyPr/>
          <a:lstStyle>
            <a:lvl1pPr algn="ctr">
              <a:defRPr sz="5400"/>
            </a:lvl1pPr>
          </a:lstStyle>
          <a:p>
            <a:r>
              <a:rPr lang="uk-UA" dirty="0"/>
              <a:t>Назва презентації</a:t>
            </a:r>
            <a:endParaRPr lang="en-US" dirty="0"/>
          </a:p>
        </p:txBody>
      </p:sp>
      <p:sp>
        <p:nvSpPr>
          <p:cNvPr id="3" name="Subtitle 2"/>
          <p:cNvSpPr>
            <a:spLocks noGrp="1"/>
          </p:cNvSpPr>
          <p:nvPr>
            <p:ph type="subTitle" idx="1" hasCustomPrompt="1"/>
          </p:nvPr>
        </p:nvSpPr>
        <p:spPr>
          <a:xfrm>
            <a:off x="810001" y="5280847"/>
            <a:ext cx="10572000" cy="434974"/>
          </a:xfrm>
        </p:spPr>
        <p:txBody>
          <a:bodyPr anchor="t"/>
          <a:lstStyle>
            <a:lvl1pPr marL="583565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dirty="0"/>
              <a:t>ПІБ доповідача, посада</a:t>
            </a:r>
            <a:endParaRPr lang="en-US" dirty="0"/>
          </a:p>
        </p:txBody>
      </p:sp>
      <p:sp>
        <p:nvSpPr>
          <p:cNvPr id="7" name="Date Placeholder 3"/>
          <p:cNvSpPr>
            <a:spLocks noGrp="1"/>
          </p:cNvSpPr>
          <p:nvPr>
            <p:ph type="dt" sz="half" idx="10"/>
          </p:nvPr>
        </p:nvSpPr>
        <p:spPr>
          <a:xfrm>
            <a:off x="9334626" y="6362639"/>
            <a:ext cx="1343706" cy="365125"/>
          </a:xfrm>
        </p:spPr>
        <p:txBody>
          <a:bodyPr/>
          <a:lstStyle/>
          <a:p>
            <a:fld id="{813DF8E0-98FB-482A-9451-8678C2247A39}" type="datetime1">
              <a:rPr lang="uk-UA" smtClean="0"/>
              <a:t>19.06.2023</a:t>
            </a:fld>
            <a:endParaRPr lang="en-US" dirty="0"/>
          </a:p>
        </p:txBody>
      </p:sp>
      <p:sp>
        <p:nvSpPr>
          <p:cNvPr id="8" name="Footer Placeholder 4"/>
          <p:cNvSpPr>
            <a:spLocks noGrp="1"/>
          </p:cNvSpPr>
          <p:nvPr>
            <p:ph type="ftr" sz="quarter" idx="11"/>
          </p:nvPr>
        </p:nvSpPr>
        <p:spPr>
          <a:xfrm>
            <a:off x="459752" y="6367530"/>
            <a:ext cx="8644320" cy="365125"/>
          </a:xfrm>
        </p:spPr>
        <p:txBody>
          <a:bodyPr/>
          <a:lstStyle>
            <a:lvl1pPr>
              <a:defRPr/>
            </a:lvl1pPr>
          </a:lstStyle>
          <a:p>
            <a:r>
              <a:rPr lang="ru-RU"/>
              <a:t>ПІБ доповідача, посада</a:t>
            </a:r>
            <a:endParaRPr lang="en-US" dirty="0"/>
          </a:p>
        </p:txBody>
      </p:sp>
      <p:sp>
        <p:nvSpPr>
          <p:cNvPr id="10" name="Slide Number Placeholder 5"/>
          <p:cNvSpPr>
            <a:spLocks noGrp="1"/>
          </p:cNvSpPr>
          <p:nvPr>
            <p:ph type="sldNum" sz="quarter" idx="12"/>
          </p:nvPr>
        </p:nvSpPr>
        <p:spPr>
          <a:xfrm>
            <a:off x="10678331" y="6237165"/>
            <a:ext cx="1062155" cy="490599"/>
          </a:xfrm>
        </p:spPr>
        <p:txBody>
          <a:bodyPr/>
          <a:lstStyle/>
          <a:p>
            <a:fld id="{D57F1E4F-1CFF-5643-939E-217C01CDF565}" type="slidenum">
              <a:rPr lang="en-US" dirty="0"/>
              <a:pPr/>
              <a:t>‹№›</a:t>
            </a:fld>
            <a:endParaRPr lang="en-US" dirty="0"/>
          </a:p>
        </p:txBody>
      </p:sp>
      <p:sp>
        <p:nvSpPr>
          <p:cNvPr id="4" name="TextBox 3"/>
          <p:cNvSpPr txBox="1"/>
          <p:nvPr userDrawn="1"/>
        </p:nvSpPr>
        <p:spPr>
          <a:xfrm>
            <a:off x="1183019" y="203669"/>
            <a:ext cx="4893931" cy="923330"/>
          </a:xfrm>
          <a:prstGeom prst="rect">
            <a:avLst/>
          </a:prstGeom>
          <a:noFill/>
        </p:spPr>
        <p:txBody>
          <a:bodyPr wrap="square" rtlCol="0">
            <a:spAutoFit/>
          </a:bodyPr>
          <a:lstStyle/>
          <a:p>
            <a:r>
              <a:rPr lang="uk-UA" sz="2700" b="1" dirty="0">
                <a:solidFill>
                  <a:schemeClr val="accent3">
                    <a:lumMod val="60000"/>
                    <a:lumOff val="40000"/>
                  </a:schemeClr>
                </a:solidFill>
              </a:rPr>
              <a:t>КИЇВСЬКИЙ</a:t>
            </a:r>
            <a:r>
              <a:rPr lang="uk-UA" sz="2700" b="1" baseline="0" dirty="0">
                <a:solidFill>
                  <a:schemeClr val="accent3">
                    <a:lumMod val="60000"/>
                    <a:lumOff val="40000"/>
                  </a:schemeClr>
                </a:solidFill>
              </a:rPr>
              <a:t> УНІВЕРСИТЕТ </a:t>
            </a:r>
          </a:p>
          <a:p>
            <a:r>
              <a:rPr lang="uk-UA" sz="2700" b="1" baseline="0" dirty="0">
                <a:solidFill>
                  <a:schemeClr val="accent3">
                    <a:lumMod val="60000"/>
                    <a:lumOff val="40000"/>
                  </a:schemeClr>
                </a:solidFill>
              </a:rPr>
              <a:t>ІМЕНІ БОРИСА ГРІНЧЕНКА</a:t>
            </a:r>
            <a:endParaRPr lang="uk-UA" sz="2700" b="1" dirty="0">
              <a:solidFill>
                <a:schemeClr val="accent3">
                  <a:lumMod val="60000"/>
                  <a:lumOff val="40000"/>
                </a:schemeClr>
              </a:solidFill>
            </a:endParaRPr>
          </a:p>
        </p:txBody>
      </p:sp>
      <p:pic>
        <p:nvPicPr>
          <p:cNvPr id="15" name="Рисунок 14">
            <a:extLst>
              <a:ext uri="{FF2B5EF4-FFF2-40B4-BE49-F238E27FC236}">
                <a16:creationId xmlns:a16="http://schemas.microsoft.com/office/drawing/2014/main" id="{B3209ACF-FEC6-4914-A850-683B70CAC025}"/>
              </a:ext>
            </a:extLst>
          </p:cNvPr>
          <p:cNvPicPr>
            <a:picLocks noChangeAspect="1"/>
          </p:cNvPicPr>
          <p:nvPr userDrawn="1"/>
        </p:nvPicPr>
        <p:blipFill>
          <a:blip r:embed="rId4"/>
          <a:stretch>
            <a:fillRect/>
          </a:stretch>
        </p:blipFill>
        <p:spPr>
          <a:xfrm>
            <a:off x="60125" y="40674"/>
            <a:ext cx="1014591" cy="12629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якую за увагу">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62161"/>
            <a:ext cx="12192000" cy="4749839"/>
          </a:xfrm>
          <a:prstGeom prst="rect">
            <a:avLst/>
          </a:prstGeom>
        </p:spPr>
      </p:pic>
      <p:sp>
        <p:nvSpPr>
          <p:cNvPr id="8" name="Freeform 6"/>
          <p:cNvSpPr/>
          <p:nvPr userDrawn="1"/>
        </p:nvSpPr>
        <p:spPr bwMode="auto">
          <a:xfrm>
            <a:off x="0" y="0"/>
            <a:ext cx="12192000" cy="6858000"/>
          </a:xfrm>
          <a:prstGeom prst="rect">
            <a:avLst/>
          </a:prstGeom>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hasCustomPrompt="1"/>
          </p:nvPr>
        </p:nvSpPr>
        <p:spPr>
          <a:xfrm>
            <a:off x="2714065" y="2194743"/>
            <a:ext cx="6763870" cy="889768"/>
          </a:xfrm>
          <a:prstGeom prst="rect">
            <a:avLst/>
          </a:prstGeom>
        </p:spPr>
        <p:txBody>
          <a:bodyPr/>
          <a:lstStyle>
            <a:lvl1pPr>
              <a:defRPr sz="4000"/>
            </a:lvl1pPr>
          </a:lstStyle>
          <a:p>
            <a:r>
              <a:rPr lang="ru-RU" sz="4400" b="0" dirty="0" err="1"/>
              <a:t>Дякую</a:t>
            </a:r>
            <a:r>
              <a:rPr lang="ru-RU" sz="4400" b="0" dirty="0"/>
              <a:t> за </a:t>
            </a:r>
            <a:r>
              <a:rPr lang="ru-RU" sz="4400" b="0" dirty="0" err="1"/>
              <a:t>увагу</a:t>
            </a:r>
            <a:r>
              <a:rPr lang="ru-RU" sz="4400" b="0" dirty="0"/>
              <a:t>!</a:t>
            </a:r>
            <a:endParaRPr lang="uk-UA" sz="4400" b="0" dirty="0"/>
          </a:p>
        </p:txBody>
      </p:sp>
    </p:spTree>
    <p:extLst>
      <p:ext uri="{BB962C8B-B14F-4D97-AF65-F5344CB8AC3E}">
        <p14:creationId xmlns:p14="http://schemas.microsoft.com/office/powerpoint/2010/main" val="374847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10" name="Freeform 6"/>
          <p:cNvSpPr/>
          <p:nvPr userDrawn="1"/>
        </p:nvSpPr>
        <p:spPr bwMode="auto">
          <a:xfrm>
            <a:off x="1" y="-10679"/>
            <a:ext cx="12192000" cy="16344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a:blip r:embed="rId2"/>
            <a:stretch>
              <a:fillRect/>
            </a:stretch>
          </a:blip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74307" y="279328"/>
            <a:ext cx="10198979" cy="772012"/>
          </a:xfrm>
          <a:prstGeom prst="rect">
            <a:avLst/>
          </a:prstGeo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E525783-8B3C-47F3-91DA-535AF69D2A23}" type="datetime1">
              <a:rPr lang="uk-UA" smtClean="0"/>
              <a:t>19.06.2023</a:t>
            </a:fld>
            <a:endParaRPr lang="en-US" dirty="0"/>
          </a:p>
        </p:txBody>
      </p:sp>
      <p:sp>
        <p:nvSpPr>
          <p:cNvPr id="5" name="Footer Placeholder 4"/>
          <p:cNvSpPr>
            <a:spLocks noGrp="1"/>
          </p:cNvSpPr>
          <p:nvPr>
            <p:ph type="ftr" sz="quarter" idx="11"/>
          </p:nvPr>
        </p:nvSpPr>
        <p:spPr/>
        <p:txBody>
          <a:bodyPr/>
          <a:lstStyle>
            <a:lvl1pPr>
              <a:defRPr/>
            </a:lvl1pPr>
          </a:lstStyle>
          <a:p>
            <a:r>
              <a:rPr lang="ru-RU"/>
              <a:t>ПІБ доповідача, посада</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Рисунок 8">
            <a:extLst>
              <a:ext uri="{FF2B5EF4-FFF2-40B4-BE49-F238E27FC236}">
                <a16:creationId xmlns:a16="http://schemas.microsoft.com/office/drawing/2014/main" id="{91591963-04A2-48D7-907A-016B0AC4AF2A}"/>
              </a:ext>
            </a:extLst>
          </p:cNvPr>
          <p:cNvPicPr>
            <a:picLocks noChangeAspect="1"/>
          </p:cNvPicPr>
          <p:nvPr userDrawn="1"/>
        </p:nvPicPr>
        <p:blipFill>
          <a:blip r:embed="rId3"/>
          <a:stretch>
            <a:fillRect/>
          </a:stretch>
        </p:blipFill>
        <p:spPr>
          <a:xfrm>
            <a:off x="60125" y="40674"/>
            <a:ext cx="1014591" cy="126291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pic>
        <p:nvPicPr>
          <p:cNvPr id="12" name="Рисунок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8411"/>
            <a:ext cx="12192000" cy="5879589"/>
          </a:xfrm>
          <a:prstGeom prst="rect">
            <a:avLst/>
          </a:prstGeom>
        </p:spPr>
      </p:pic>
      <p:sp>
        <p:nvSpPr>
          <p:cNvPr id="2" name="Title 1"/>
          <p:cNvSpPr>
            <a:spLocks noGrp="1"/>
          </p:cNvSpPr>
          <p:nvPr>
            <p:ph type="title" hasCustomPrompt="1"/>
          </p:nvPr>
        </p:nvSpPr>
        <p:spPr>
          <a:xfrm>
            <a:off x="647990" y="778832"/>
            <a:ext cx="10561418" cy="1468800"/>
          </a:xfrm>
          <a:prstGeom prst="rect">
            <a:avLst/>
          </a:prstGeom>
        </p:spPr>
        <p:txBody>
          <a:bodyPr anchor="b"/>
          <a:lstStyle>
            <a:lvl1pPr algn="ctr">
              <a:defRPr sz="4800" b="1" cap="none"/>
            </a:lvl1pPr>
          </a:lstStyle>
          <a:p>
            <a:r>
              <a:rPr lang="uk-UA" dirty="0"/>
              <a:t>Заголовок розділу</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C0C1418-D5C9-4357-83C4-4188035594D1}" type="datetime1">
              <a:rPr lang="uk-UA" smtClean="0"/>
              <a:t>19.06.2023</a:t>
            </a:fld>
            <a:endParaRPr lang="en-US" dirty="0"/>
          </a:p>
        </p:txBody>
      </p:sp>
      <p:sp>
        <p:nvSpPr>
          <p:cNvPr id="5" name="Footer Placeholder 4"/>
          <p:cNvSpPr>
            <a:spLocks noGrp="1"/>
          </p:cNvSpPr>
          <p:nvPr>
            <p:ph type="ftr" sz="quarter" idx="11"/>
          </p:nvPr>
        </p:nvSpPr>
        <p:spPr/>
        <p:txBody>
          <a:bodyPr/>
          <a:lstStyle>
            <a:lvl1pPr>
              <a:defRPr/>
            </a:lvl1pPr>
          </a:lstStyle>
          <a:p>
            <a:r>
              <a:rPr lang="ru-RU"/>
              <a:t>ПІБ доповідача, посада</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єкти">
    <p:spTree>
      <p:nvGrpSpPr>
        <p:cNvPr id="1" name=""/>
        <p:cNvGrpSpPr/>
        <p:nvPr/>
      </p:nvGrpSpPr>
      <p:grpSpPr>
        <a:xfrm>
          <a:off x="0" y="0"/>
          <a:ext cx="0" cy="0"/>
          <a:chOff x="0" y="0"/>
          <a:chExt cx="0" cy="0"/>
        </a:xfrm>
      </p:grpSpPr>
      <p:sp>
        <p:nvSpPr>
          <p:cNvPr id="12" name="Freeform 6"/>
          <p:cNvSpPr/>
          <p:nvPr userDrawn="1"/>
        </p:nvSpPr>
        <p:spPr bwMode="auto">
          <a:xfrm>
            <a:off x="1" y="-10679"/>
            <a:ext cx="12192000" cy="16344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a:blip r:embed="rId2"/>
            <a:stretch>
              <a:fillRect/>
            </a:stretch>
          </a:blip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half" idx="1"/>
          </p:nvPr>
        </p:nvSpPr>
        <p:spPr>
          <a:xfrm>
            <a:off x="818712" y="2222287"/>
            <a:ext cx="5185873" cy="3638763"/>
          </a:xfrm>
          <a:effectLst>
            <a:glow rad="50800">
              <a:schemeClr val="accent1">
                <a:alpha val="40000"/>
              </a:schemeClr>
            </a:glow>
          </a:effectLst>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9282E7A7-83C2-40F7-A5AA-2548F96BBA7F}" type="datetime1">
              <a:rPr lang="uk-UA" smtClean="0"/>
              <a:t>19.06.2023</a:t>
            </a:fld>
            <a:endParaRPr lang="en-US" dirty="0"/>
          </a:p>
        </p:txBody>
      </p:sp>
      <p:sp>
        <p:nvSpPr>
          <p:cNvPr id="6" name="Footer Placeholder 5"/>
          <p:cNvSpPr>
            <a:spLocks noGrp="1"/>
          </p:cNvSpPr>
          <p:nvPr>
            <p:ph type="ftr" sz="quarter" idx="11"/>
          </p:nvPr>
        </p:nvSpPr>
        <p:spPr/>
        <p:txBody>
          <a:bodyPr/>
          <a:lstStyle>
            <a:lvl1pPr>
              <a:defRPr/>
            </a:lvl1pPr>
          </a:lstStyle>
          <a:p>
            <a:r>
              <a:rPr lang="ru-RU"/>
              <a:t>ПІБ доповідача, посада</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13" name="Title 1"/>
          <p:cNvSpPr>
            <a:spLocks noGrp="1"/>
          </p:cNvSpPr>
          <p:nvPr>
            <p:ph type="title"/>
          </p:nvPr>
        </p:nvSpPr>
        <p:spPr>
          <a:xfrm>
            <a:off x="1174307" y="279328"/>
            <a:ext cx="10198979" cy="772012"/>
          </a:xfrm>
          <a:prstGeom prst="rect">
            <a:avLst/>
          </a:prstGeom>
        </p:spPr>
        <p:txBody>
          <a:bodyPr/>
          <a:lstStyle/>
          <a:p>
            <a:r>
              <a:rPr lang="uk-UA"/>
              <a:t>Клацніть, щоб редагувати стиль зразка заголовка</a:t>
            </a:r>
            <a:endParaRPr lang="en-US" dirty="0"/>
          </a:p>
        </p:txBody>
      </p:sp>
      <p:pic>
        <p:nvPicPr>
          <p:cNvPr id="10" name="Рисунок 9">
            <a:extLst>
              <a:ext uri="{FF2B5EF4-FFF2-40B4-BE49-F238E27FC236}">
                <a16:creationId xmlns:a16="http://schemas.microsoft.com/office/drawing/2014/main" id="{BAE0D51A-3B71-4F9A-ACF1-DC6BA499A3A1}"/>
              </a:ext>
            </a:extLst>
          </p:cNvPr>
          <p:cNvPicPr>
            <a:picLocks noChangeAspect="1"/>
          </p:cNvPicPr>
          <p:nvPr userDrawn="1"/>
        </p:nvPicPr>
        <p:blipFill>
          <a:blip r:embed="rId3"/>
          <a:stretch>
            <a:fillRect/>
          </a:stretch>
        </p:blipFill>
        <p:spPr>
          <a:xfrm>
            <a:off x="60125" y="40674"/>
            <a:ext cx="1014591" cy="126291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орівняння">
    <p:spTree>
      <p:nvGrpSpPr>
        <p:cNvPr id="1" name=""/>
        <p:cNvGrpSpPr/>
        <p:nvPr/>
      </p:nvGrpSpPr>
      <p:grpSpPr>
        <a:xfrm>
          <a:off x="0" y="0"/>
          <a:ext cx="0" cy="0"/>
          <a:chOff x="0" y="0"/>
          <a:chExt cx="0" cy="0"/>
        </a:xfrm>
      </p:grpSpPr>
      <p:sp>
        <p:nvSpPr>
          <p:cNvPr id="12" name="Freeform 6"/>
          <p:cNvSpPr/>
          <p:nvPr userDrawn="1"/>
        </p:nvSpPr>
        <p:spPr bwMode="auto">
          <a:xfrm>
            <a:off x="1" y="-10679"/>
            <a:ext cx="12192000" cy="16344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a:blip r:embed="rId2"/>
            <a:stretch>
              <a:fillRect/>
            </a:stretch>
          </a:blipFill>
          <a:ln/>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6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6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2D057D94-F08C-4629-91AB-BF95F2E91A6F}" type="datetime1">
              <a:rPr lang="uk-UA" smtClean="0"/>
              <a:t>19.06.2023</a:t>
            </a:fld>
            <a:endParaRPr lang="en-US" dirty="0"/>
          </a:p>
        </p:txBody>
      </p:sp>
      <p:sp>
        <p:nvSpPr>
          <p:cNvPr id="8" name="Footer Placeholder 7"/>
          <p:cNvSpPr>
            <a:spLocks noGrp="1"/>
          </p:cNvSpPr>
          <p:nvPr>
            <p:ph type="ftr" sz="quarter" idx="11"/>
          </p:nvPr>
        </p:nvSpPr>
        <p:spPr/>
        <p:txBody>
          <a:bodyPr/>
          <a:lstStyle/>
          <a:p>
            <a:r>
              <a:rPr lang="ru-RU"/>
              <a:t>ПІБ доповідача, посада</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
        <p:nvSpPr>
          <p:cNvPr id="13" name="Title 1"/>
          <p:cNvSpPr>
            <a:spLocks noGrp="1"/>
          </p:cNvSpPr>
          <p:nvPr>
            <p:ph type="title"/>
          </p:nvPr>
        </p:nvSpPr>
        <p:spPr>
          <a:xfrm>
            <a:off x="1174307" y="279328"/>
            <a:ext cx="10198979" cy="772012"/>
          </a:xfrm>
          <a:prstGeom prst="rect">
            <a:avLst/>
          </a:prstGeom>
        </p:spPr>
        <p:txBody>
          <a:bodyPr/>
          <a:lstStyle/>
          <a:p>
            <a:r>
              <a:rPr lang="uk-UA"/>
              <a:t>Клацніть, щоб редагувати стиль зразка заголовка</a:t>
            </a:r>
            <a:endParaRPr lang="en-US" dirty="0"/>
          </a:p>
        </p:txBody>
      </p:sp>
      <p:pic>
        <p:nvPicPr>
          <p:cNvPr id="14" name="Рисунок 13">
            <a:extLst>
              <a:ext uri="{FF2B5EF4-FFF2-40B4-BE49-F238E27FC236}">
                <a16:creationId xmlns:a16="http://schemas.microsoft.com/office/drawing/2014/main" id="{622964E0-8B6B-44A9-9692-F5F8C5C10346}"/>
              </a:ext>
            </a:extLst>
          </p:cNvPr>
          <p:cNvPicPr>
            <a:picLocks noChangeAspect="1"/>
          </p:cNvPicPr>
          <p:nvPr userDrawn="1"/>
        </p:nvPicPr>
        <p:blipFill>
          <a:blip r:embed="rId3"/>
          <a:stretch>
            <a:fillRect/>
          </a:stretch>
        </p:blipFill>
        <p:spPr>
          <a:xfrm>
            <a:off x="60125" y="40674"/>
            <a:ext cx="1014591" cy="126291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Лише заголовок">
    <p:spTree>
      <p:nvGrpSpPr>
        <p:cNvPr id="1" name=""/>
        <p:cNvGrpSpPr/>
        <p:nvPr/>
      </p:nvGrpSpPr>
      <p:grpSpPr>
        <a:xfrm>
          <a:off x="0" y="0"/>
          <a:ext cx="0" cy="0"/>
          <a:chOff x="0" y="0"/>
          <a:chExt cx="0" cy="0"/>
        </a:xfrm>
      </p:grpSpPr>
      <p:sp>
        <p:nvSpPr>
          <p:cNvPr id="8" name="Freeform 6"/>
          <p:cNvSpPr/>
          <p:nvPr userDrawn="1"/>
        </p:nvSpPr>
        <p:spPr bwMode="auto">
          <a:xfrm>
            <a:off x="1" y="-10679"/>
            <a:ext cx="12192000" cy="16344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a:blip r:embed="rId2"/>
            <a:stretch>
              <a:fillRect/>
            </a:stretch>
          </a:blipFill>
          <a:ln/>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fld id="{1FB6C6D3-3C59-410A-B4D7-840AABCC98ED}" type="datetime1">
              <a:rPr lang="uk-UA" smtClean="0"/>
              <a:t>19.06.2023</a:t>
            </a:fld>
            <a:endParaRPr lang="en-US" dirty="0"/>
          </a:p>
        </p:txBody>
      </p:sp>
      <p:sp>
        <p:nvSpPr>
          <p:cNvPr id="4" name="Footer Placeholder 3"/>
          <p:cNvSpPr>
            <a:spLocks noGrp="1"/>
          </p:cNvSpPr>
          <p:nvPr>
            <p:ph type="ftr" sz="quarter" idx="11"/>
          </p:nvPr>
        </p:nvSpPr>
        <p:spPr/>
        <p:txBody>
          <a:bodyPr/>
          <a:lstStyle/>
          <a:p>
            <a:r>
              <a:rPr lang="ru-RU"/>
              <a:t>ПІБ доповідача, посада</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9" name="Title 1"/>
          <p:cNvSpPr>
            <a:spLocks noGrp="1"/>
          </p:cNvSpPr>
          <p:nvPr>
            <p:ph type="title"/>
          </p:nvPr>
        </p:nvSpPr>
        <p:spPr>
          <a:xfrm>
            <a:off x="1174307" y="279328"/>
            <a:ext cx="10198979" cy="772012"/>
          </a:xfrm>
          <a:prstGeom prst="rect">
            <a:avLst/>
          </a:prstGeom>
        </p:spPr>
        <p:txBody>
          <a:bodyPr/>
          <a:lstStyle/>
          <a:p>
            <a:r>
              <a:rPr lang="uk-UA"/>
              <a:t>Клацніть, щоб редагувати стиль зразка заголовка</a:t>
            </a:r>
            <a:endParaRPr lang="en-US" dirty="0"/>
          </a:p>
        </p:txBody>
      </p:sp>
      <p:pic>
        <p:nvPicPr>
          <p:cNvPr id="10" name="Рисунок 9">
            <a:extLst>
              <a:ext uri="{FF2B5EF4-FFF2-40B4-BE49-F238E27FC236}">
                <a16:creationId xmlns:a16="http://schemas.microsoft.com/office/drawing/2014/main" id="{98110049-0291-4DCC-8676-53110649D057}"/>
              </a:ext>
            </a:extLst>
          </p:cNvPr>
          <p:cNvPicPr>
            <a:picLocks noChangeAspect="1"/>
          </p:cNvPicPr>
          <p:nvPr userDrawn="1"/>
        </p:nvPicPr>
        <p:blipFill>
          <a:blip r:embed="rId3"/>
          <a:stretch>
            <a:fillRect/>
          </a:stretch>
        </p:blipFill>
        <p:spPr>
          <a:xfrm>
            <a:off x="60125" y="40674"/>
            <a:ext cx="1014591" cy="126291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C4BC7-B435-47A5-B3E6-495E00A59575}" type="datetime1">
              <a:rPr lang="uk-UA" smtClean="0"/>
              <a:t>19.06.2023</a:t>
            </a:fld>
            <a:endParaRPr lang="en-US" dirty="0"/>
          </a:p>
        </p:txBody>
      </p:sp>
      <p:sp>
        <p:nvSpPr>
          <p:cNvPr id="3" name="Footer Placeholder 2"/>
          <p:cNvSpPr>
            <a:spLocks noGrp="1"/>
          </p:cNvSpPr>
          <p:nvPr>
            <p:ph type="ftr" sz="quarter" idx="11"/>
          </p:nvPr>
        </p:nvSpPr>
        <p:spPr/>
        <p:txBody>
          <a:bodyPr/>
          <a:lstStyle/>
          <a:p>
            <a:r>
              <a:rPr lang="ru-RU"/>
              <a:t>ПІБ доповідача, посада</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a:prstGeom prst="rect">
            <a:avLst/>
          </a:prstGeom>
        </p:spPr>
        <p:txBody>
          <a:bodyPr anchor="b">
            <a:noAutofit/>
          </a:bodyPr>
          <a:lstStyle>
            <a:lvl1pPr algn="l">
              <a:defRPr sz="3200" b="0"/>
            </a:lvl1pPr>
          </a:lstStyle>
          <a:p>
            <a:r>
              <a:rPr lang="uk-UA"/>
              <a:t>Клацніть, щоб редагувати стиль зразка заголовка</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A979D622-612B-45F9-B555-CCA52B064185}" type="datetime1">
              <a:rPr lang="uk-UA" smtClean="0"/>
              <a:t>19.06.2023</a:t>
            </a:fld>
            <a:endParaRPr lang="en-US" dirty="0"/>
          </a:p>
        </p:txBody>
      </p:sp>
      <p:sp>
        <p:nvSpPr>
          <p:cNvPr id="6" name="Footer Placeholder 5"/>
          <p:cNvSpPr>
            <a:spLocks noGrp="1"/>
          </p:cNvSpPr>
          <p:nvPr>
            <p:ph type="ftr" sz="quarter" idx="11"/>
          </p:nvPr>
        </p:nvSpPr>
        <p:spPr/>
        <p:txBody>
          <a:bodyPr/>
          <a:lstStyle/>
          <a:p>
            <a:r>
              <a:rPr lang="ru-RU"/>
              <a:t>ПІБ доповідача, посада</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a:prstGeom prst="rect">
            <a:avLst/>
          </a:prstGeom>
        </p:spPr>
        <p:txBody>
          <a:bodyPr anchor="b">
            <a:normAutofit/>
          </a:bodyPr>
          <a:lstStyle>
            <a:lvl1pPr algn="l">
              <a:defRPr sz="3200" b="0"/>
            </a:lvl1pPr>
          </a:lstStyle>
          <a:p>
            <a:r>
              <a:rPr lang="uk-UA"/>
              <a:t>Клацніть, щоб редагувати стиль зразка заголовка</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3885810" y="6405502"/>
            <a:ext cx="976879" cy="365125"/>
          </a:xfrm>
        </p:spPr>
        <p:txBody>
          <a:bodyPr/>
          <a:lstStyle/>
          <a:p>
            <a:fld id="{3704F22A-F36F-4DB4-B0AC-FD49733A2EDC}" type="datetime1">
              <a:rPr lang="uk-UA" smtClean="0"/>
              <a:t>19.06.2023</a:t>
            </a:fld>
            <a:endParaRPr lang="en-US" dirty="0"/>
          </a:p>
        </p:txBody>
      </p:sp>
      <p:sp>
        <p:nvSpPr>
          <p:cNvPr id="6" name="Footer Placeholder 5"/>
          <p:cNvSpPr>
            <a:spLocks noGrp="1"/>
          </p:cNvSpPr>
          <p:nvPr>
            <p:ph type="ftr" sz="quarter" idx="11"/>
          </p:nvPr>
        </p:nvSpPr>
        <p:spPr>
          <a:xfrm>
            <a:off x="590396" y="6405502"/>
            <a:ext cx="3295413" cy="365125"/>
          </a:xfrm>
        </p:spPr>
        <p:txBody>
          <a:bodyPr/>
          <a:lstStyle/>
          <a:p>
            <a:r>
              <a:rPr lang="ru-RU"/>
              <a:t>ПІБ доповідача, посада</a:t>
            </a:r>
            <a:endParaRPr lang="en-US" dirty="0"/>
          </a:p>
        </p:txBody>
      </p:sp>
      <p:sp>
        <p:nvSpPr>
          <p:cNvPr id="7" name="Slide Number Placeholder 6"/>
          <p:cNvSpPr>
            <a:spLocks noGrp="1"/>
          </p:cNvSpPr>
          <p:nvPr>
            <p:ph type="sldNum" sz="quarter" idx="12"/>
          </p:nvPr>
        </p:nvSpPr>
        <p:spPr>
          <a:xfrm>
            <a:off x="4862689" y="628002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5" name="Footer Placeholder 4"/>
          <p:cNvSpPr>
            <a:spLocks noGrp="1"/>
          </p:cNvSpPr>
          <p:nvPr>
            <p:ph type="ftr" sz="quarter" idx="3"/>
          </p:nvPr>
        </p:nvSpPr>
        <p:spPr>
          <a:xfrm>
            <a:off x="459752" y="6367530"/>
            <a:ext cx="8644320" cy="365125"/>
          </a:xfrm>
          <a:prstGeom prst="rect">
            <a:avLst/>
          </a:prstGeom>
        </p:spPr>
        <p:txBody>
          <a:bodyPr vert="horz" lIns="91440" tIns="45720" rIns="91440" bIns="45720" rtlCol="0" anchor="b"/>
          <a:lstStyle>
            <a:lvl1pPr algn="l">
              <a:defRPr sz="900">
                <a:solidFill>
                  <a:schemeClr val="tx1"/>
                </a:solidFill>
              </a:defRPr>
            </a:lvl1pPr>
          </a:lstStyle>
          <a:p>
            <a:r>
              <a:rPr lang="ru-RU"/>
              <a:t>ПІБ доповідача, посада</a:t>
            </a:r>
            <a:endParaRPr lang="en-US" dirty="0"/>
          </a:p>
        </p:txBody>
      </p:sp>
      <p:sp>
        <p:nvSpPr>
          <p:cNvPr id="4" name="Date Placeholder 3"/>
          <p:cNvSpPr>
            <a:spLocks noGrp="1"/>
          </p:cNvSpPr>
          <p:nvPr>
            <p:ph type="dt" sz="half" idx="2"/>
          </p:nvPr>
        </p:nvSpPr>
        <p:spPr>
          <a:xfrm>
            <a:off x="9334626" y="6362639"/>
            <a:ext cx="1343706" cy="365125"/>
          </a:xfrm>
          <a:prstGeom prst="rect">
            <a:avLst/>
          </a:prstGeom>
        </p:spPr>
        <p:txBody>
          <a:bodyPr vert="horz" lIns="91440" tIns="45720" rIns="91440" bIns="45720" rtlCol="0" anchor="b"/>
          <a:lstStyle>
            <a:lvl1pPr algn="r">
              <a:defRPr sz="900">
                <a:solidFill>
                  <a:schemeClr val="tx1"/>
                </a:solidFill>
              </a:defRPr>
            </a:lvl1pPr>
          </a:lstStyle>
          <a:p>
            <a:fld id="{A26358B8-3148-4D56-B1D5-B5FD9F835D68}" type="datetime1">
              <a:rPr lang="uk-UA" smtClean="0"/>
              <a:t>19.06.2023</a:t>
            </a:fld>
            <a:endParaRPr lang="en-US" dirty="0"/>
          </a:p>
        </p:txBody>
      </p:sp>
      <p:sp>
        <p:nvSpPr>
          <p:cNvPr id="6" name="Slide Number Placeholder 5"/>
          <p:cNvSpPr>
            <a:spLocks noGrp="1"/>
          </p:cNvSpPr>
          <p:nvPr>
            <p:ph type="sldNum" sz="quarter" idx="4"/>
          </p:nvPr>
        </p:nvSpPr>
        <p:spPr>
          <a:xfrm>
            <a:off x="10678331" y="6237165"/>
            <a:ext cx="1062155" cy="490599"/>
          </a:xfrm>
          <a:prstGeom prst="rect">
            <a:avLst/>
          </a:prstGeom>
        </p:spPr>
        <p:txBody>
          <a:bodyPr vert="horz" lIns="91440" tIns="45720" rIns="91440" bIns="10800" rtlCol="0" anchor="b"/>
          <a:lstStyle>
            <a:lvl1pPr algn="r">
              <a:defRPr sz="900">
                <a:solidFill>
                  <a:schemeClr val="accent1"/>
                </a:solidFill>
              </a:defRPr>
            </a:lvl1pPr>
          </a:lstStyle>
          <a:p>
            <a:fld id="{D57F1E4F-1CFF-5643-939E-217C01CDF565}" type="slidenum">
              <a:rPr lang="en-US" smtClean="0"/>
              <a:pPr/>
              <a:t>‹№›</a:t>
            </a:fld>
            <a:endParaRPr lang="en-US" dirty="0"/>
          </a:p>
        </p:txBody>
      </p:sp>
      <p:cxnSp>
        <p:nvCxnSpPr>
          <p:cNvPr id="9" name="Пряма сполучна лінія 8"/>
          <p:cNvCxnSpPr/>
          <p:nvPr userDrawn="1"/>
        </p:nvCxnSpPr>
        <p:spPr>
          <a:xfrm>
            <a:off x="181232" y="6502685"/>
            <a:ext cx="1201076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a:extLst>
              <a:ext uri="{FF2B5EF4-FFF2-40B4-BE49-F238E27FC236}">
                <a16:creationId xmlns:a16="http://schemas.microsoft.com/office/drawing/2014/main" id="{F49BBFD3-78CC-4FF3-8AEF-F04B3947B101}"/>
              </a:ext>
            </a:extLst>
          </p:cNvPr>
          <p:cNvPicPr>
            <a:picLocks noChangeAspect="1"/>
          </p:cNvPicPr>
          <p:nvPr userDrawn="1"/>
        </p:nvPicPr>
        <p:blipFill>
          <a:blip r:embed="rId12"/>
          <a:stretch>
            <a:fillRect/>
          </a:stretch>
        </p:blipFill>
        <p:spPr>
          <a:xfrm>
            <a:off x="60125" y="40674"/>
            <a:ext cx="1014591" cy="12629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63" r:id="rId9"/>
    <p:sldLayoutId id="2147483667" r:id="rId10"/>
  </p:sldLayoutIdLst>
  <p:hf sldNum="0" hdr="0"/>
  <p:txStyles>
    <p:titleStyle>
      <a:lvl1pPr algn="ctr" defTabSz="457200" rtl="0" eaLnBrk="1" latinLnBrk="0" hangingPunct="1">
        <a:spcBef>
          <a:spcPct val="0"/>
        </a:spcBef>
        <a:buNone/>
        <a:defRPr sz="4000" b="1" kern="1200">
          <a:solidFill>
            <a:srgbClr val="00222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22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obozrevatel.com/ukr/society/mi-vpritul-nablizilisya-do-armaeddona.htm"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obozrevatel.com/ukr/society/mi-vpritul-nablizilisya-do-armaeddona.htm"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www.obozrevatel.com/ukr/society/mi-vpritul-nablizilisya-do-armaeddona.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84085" y="1967969"/>
            <a:ext cx="11373241" cy="1534644"/>
          </a:xfrm>
        </p:spPr>
        <p:txBody>
          <a:bodyPr/>
          <a:lstStyle/>
          <a:p>
            <a:pPr>
              <a:spcBef>
                <a:spcPts val="1200"/>
              </a:spcBef>
              <a:spcAft>
                <a:spcPts val="1200"/>
              </a:spcAft>
            </a:pPr>
            <a:r>
              <a:rPr lang="uk-UA" sz="2600" b="1" kern="0" dirty="0">
                <a:solidFill>
                  <a:schemeClr val="accent1">
                    <a:lumMod val="50000"/>
                  </a:schemeClr>
                </a:solidFill>
                <a:effectLst/>
                <a:latin typeface="Times New Roman" panose="02020603050405020304" pitchFamily="18" charset="0"/>
              </a:rPr>
              <a:t>ПРОМІЖНИЙ ЗВІТ </a:t>
            </a:r>
            <a:br>
              <a:rPr lang="uk-UA" sz="2800" b="1" kern="0" dirty="0">
                <a:solidFill>
                  <a:schemeClr val="accent1">
                    <a:lumMod val="50000"/>
                  </a:schemeClr>
                </a:solidFill>
                <a:effectLst/>
                <a:latin typeface="Times New Roman" panose="02020603050405020304" pitchFamily="18" charset="0"/>
              </a:rPr>
            </a:br>
            <a:r>
              <a:rPr lang="uk-UA" sz="2600" b="1" kern="0" dirty="0">
                <a:solidFill>
                  <a:schemeClr val="accent1">
                    <a:lumMod val="50000"/>
                  </a:schemeClr>
                </a:solidFill>
                <a:effectLst/>
                <a:latin typeface="Times New Roman" panose="02020603050405020304" pitchFamily="18" charset="0"/>
              </a:rPr>
              <a:t>ПРО РЕЗУЛЬТАТИ НАУКОВОГО ДОСЛІДЖЕННЯ</a:t>
            </a:r>
            <a:br>
              <a:rPr lang="uk-UA" sz="2800" b="1" kern="0" dirty="0">
                <a:solidFill>
                  <a:schemeClr val="accent1">
                    <a:lumMod val="50000"/>
                  </a:schemeClr>
                </a:solidFill>
                <a:effectLst/>
                <a:latin typeface="Times New Roman" panose="02020603050405020304" pitchFamily="18" charset="0"/>
              </a:rPr>
            </a:br>
            <a:r>
              <a:rPr lang="ru-RU" sz="3600" dirty="0">
                <a:solidFill>
                  <a:schemeClr val="accent1">
                    <a:lumMod val="50000"/>
                  </a:schemeClr>
                </a:solidFill>
                <a:effectLst/>
                <a:latin typeface="Times New Roman" panose="02020603050405020304" pitchFamily="18" charset="0"/>
                <a:ea typeface="Times New Roman" panose="02020603050405020304" pitchFamily="18" charset="0"/>
              </a:rPr>
              <a:t>«</a:t>
            </a:r>
            <a:r>
              <a:rPr lang="ru-RU" sz="3900" dirty="0" err="1">
                <a:solidFill>
                  <a:schemeClr val="accent1">
                    <a:lumMod val="50000"/>
                  </a:schemeClr>
                </a:solidFill>
                <a:effectLst/>
                <a:latin typeface="Times New Roman" panose="02020603050405020304" pitchFamily="18" charset="0"/>
                <a:ea typeface="Times New Roman" panose="02020603050405020304" pitchFamily="18" charset="0"/>
              </a:rPr>
              <a:t>Виявлення</a:t>
            </a:r>
            <a:r>
              <a:rPr lang="ru-RU" sz="3900" dirty="0">
                <a:solidFill>
                  <a:schemeClr val="accent1">
                    <a:lumMod val="50000"/>
                  </a:schemeClr>
                </a:solidFill>
                <a:effectLst/>
                <a:latin typeface="Times New Roman" panose="02020603050405020304" pitchFamily="18" charset="0"/>
                <a:ea typeface="Times New Roman" panose="02020603050405020304" pitchFamily="18" charset="0"/>
              </a:rPr>
              <a:t> </a:t>
            </a:r>
            <a:r>
              <a:rPr lang="ru-RU" sz="3900" dirty="0" err="1">
                <a:solidFill>
                  <a:schemeClr val="accent1">
                    <a:lumMod val="50000"/>
                  </a:schemeClr>
                </a:solidFill>
                <a:effectLst/>
                <a:latin typeface="Times New Roman" panose="02020603050405020304" pitchFamily="18" charset="0"/>
                <a:ea typeface="Times New Roman" panose="02020603050405020304" pitchFamily="18" charset="0"/>
              </a:rPr>
              <a:t>цінностей</a:t>
            </a:r>
            <a:r>
              <a:rPr lang="ru-RU" sz="3900" dirty="0">
                <a:solidFill>
                  <a:schemeClr val="accent1">
                    <a:lumMod val="50000"/>
                  </a:schemeClr>
                </a:solidFill>
                <a:effectLst/>
                <a:latin typeface="Times New Roman" panose="02020603050405020304" pitchFamily="18" charset="0"/>
                <a:ea typeface="Times New Roman" panose="02020603050405020304" pitchFamily="18" charset="0"/>
              </a:rPr>
              <a:t> </a:t>
            </a:r>
            <a:r>
              <a:rPr lang="ru-RU" sz="3900" dirty="0" err="1">
                <a:solidFill>
                  <a:schemeClr val="accent1">
                    <a:lumMod val="50000"/>
                  </a:schemeClr>
                </a:solidFill>
                <a:effectLst/>
                <a:latin typeface="Times New Roman" panose="02020603050405020304" pitchFamily="18" charset="0"/>
                <a:ea typeface="Times New Roman" panose="02020603050405020304" pitchFamily="18" charset="0"/>
              </a:rPr>
              <a:t>особистості</a:t>
            </a:r>
            <a:r>
              <a:rPr lang="ru-RU" sz="3900" dirty="0">
                <a:solidFill>
                  <a:schemeClr val="accent1">
                    <a:lumMod val="50000"/>
                  </a:schemeClr>
                </a:solidFill>
                <a:effectLst/>
                <a:latin typeface="Times New Roman" panose="02020603050405020304" pitchFamily="18" charset="0"/>
                <a:ea typeface="Times New Roman" panose="02020603050405020304" pitchFamily="18" charset="0"/>
              </a:rPr>
              <a:t> </a:t>
            </a:r>
            <a:r>
              <a:rPr lang="ru-RU" sz="3900" dirty="0" err="1">
                <a:solidFill>
                  <a:schemeClr val="accent1">
                    <a:lumMod val="50000"/>
                  </a:schemeClr>
                </a:solidFill>
                <a:effectLst/>
                <a:latin typeface="Times New Roman" panose="02020603050405020304" pitchFamily="18" charset="0"/>
                <a:ea typeface="Times New Roman" panose="02020603050405020304" pitchFamily="18" charset="0"/>
              </a:rPr>
              <a:t>журналіста</a:t>
            </a:r>
            <a:r>
              <a:rPr lang="ru-RU" sz="3600" dirty="0">
                <a:solidFill>
                  <a:schemeClr val="accent1">
                    <a:lumMod val="50000"/>
                  </a:schemeClr>
                </a:solidFill>
                <a:effectLst/>
                <a:latin typeface="Times New Roman" panose="02020603050405020304" pitchFamily="18" charset="0"/>
                <a:ea typeface="Times New Roman" panose="02020603050405020304" pitchFamily="18" charset="0"/>
              </a:rPr>
              <a:t>»</a:t>
            </a:r>
            <a:br>
              <a:rPr lang="ru-RU" sz="3600" dirty="0">
                <a:solidFill>
                  <a:schemeClr val="accent1">
                    <a:lumMod val="50000"/>
                  </a:schemeClr>
                </a:solidFill>
                <a:effectLst/>
                <a:latin typeface="Times New Roman" panose="02020603050405020304" pitchFamily="18" charset="0"/>
                <a:ea typeface="Times New Roman" panose="02020603050405020304" pitchFamily="18" charset="0"/>
              </a:rPr>
            </a:br>
            <a:br>
              <a:rPr lang="ru-RU" sz="600" dirty="0">
                <a:solidFill>
                  <a:schemeClr val="accent1">
                    <a:lumMod val="50000"/>
                  </a:schemeClr>
                </a:solidFill>
                <a:effectLst/>
                <a:latin typeface="Times New Roman" panose="02020603050405020304" pitchFamily="18" charset="0"/>
                <a:ea typeface="Times New Roman" panose="02020603050405020304" pitchFamily="18" charset="0"/>
              </a:rPr>
            </a:br>
            <a:br>
              <a:rPr lang="ru-RU" sz="400" dirty="0">
                <a:solidFill>
                  <a:srgbClr val="222222"/>
                </a:solidFill>
                <a:effectLst/>
                <a:latin typeface="Times New Roman" panose="02020603050405020304" pitchFamily="18" charset="0"/>
                <a:ea typeface="Times New Roman" panose="02020603050405020304" pitchFamily="18" charset="0"/>
              </a:rPr>
            </a:br>
            <a:br>
              <a:rPr lang="uk-UA" sz="2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4000" b="1" dirty="0">
                <a:effectLst/>
                <a:latin typeface="Times New Roman" panose="02020603050405020304" pitchFamily="18" charset="0"/>
                <a:ea typeface="SimSun" panose="02010600030101010101" pitchFamily="2" charset="-122"/>
              </a:rPr>
            </a:br>
            <a:endParaRPr lang="uk-UA" sz="3200" dirty="0">
              <a:effectLst/>
              <a:latin typeface="Times New Roman" panose="02020603050405020304" pitchFamily="18" charset="0"/>
              <a:ea typeface="SimSun" panose="02010600030101010101" pitchFamily="2" charset="-122"/>
            </a:endParaRPr>
          </a:p>
        </p:txBody>
      </p:sp>
      <p:sp>
        <p:nvSpPr>
          <p:cNvPr id="5" name="Підзаголовок 4"/>
          <p:cNvSpPr>
            <a:spLocks noGrp="1"/>
          </p:cNvSpPr>
          <p:nvPr>
            <p:ph type="subTitle" idx="1"/>
          </p:nvPr>
        </p:nvSpPr>
        <p:spPr>
          <a:xfrm>
            <a:off x="676774" y="5726097"/>
            <a:ext cx="10838451" cy="976544"/>
          </a:xfrm>
        </p:spPr>
        <p:txBody>
          <a:bodyPr>
            <a:normAutofit fontScale="25000" lnSpcReduction="20000"/>
          </a:bodyPr>
          <a:lstStyle/>
          <a:p>
            <a:pPr algn="r">
              <a:lnSpc>
                <a:spcPct val="120000"/>
              </a:lnSpc>
            </a:pPr>
            <a:r>
              <a:rPr lang="uk-UA" sz="6400" b="1" i="1" dirty="0">
                <a:solidFill>
                  <a:schemeClr val="accent1">
                    <a:lumMod val="50000"/>
                  </a:schemeClr>
                </a:solidFill>
              </a:rPr>
              <a:t>Виконавець дослідження:                            Петренко Світлана Іванівна</a:t>
            </a:r>
            <a:r>
              <a:rPr lang="uk-UA" sz="4900" b="1" i="1" dirty="0">
                <a:solidFill>
                  <a:schemeClr val="accent1">
                    <a:lumMod val="50000"/>
                  </a:schemeClr>
                </a:solidFill>
              </a:rPr>
              <a:t>,                             </a:t>
            </a:r>
            <a:r>
              <a:rPr lang="uk-UA" sz="5600" i="1" dirty="0">
                <a:solidFill>
                  <a:schemeClr val="accent1">
                    <a:lumMod val="50000"/>
                  </a:schemeClr>
                </a:solidFill>
              </a:rPr>
              <a:t>доктор філософії з журналістики, доцент кафедри журналістики та нових медіа</a:t>
            </a:r>
          </a:p>
        </p:txBody>
      </p:sp>
      <p:sp>
        <p:nvSpPr>
          <p:cNvPr id="6" name="TextBox 5">
            <a:extLst>
              <a:ext uri="{FF2B5EF4-FFF2-40B4-BE49-F238E27FC236}">
                <a16:creationId xmlns:a16="http://schemas.microsoft.com/office/drawing/2014/main" id="{A0133C38-63A4-9830-BF46-7876B6D7E78B}"/>
              </a:ext>
            </a:extLst>
          </p:cNvPr>
          <p:cNvSpPr txBox="1"/>
          <p:nvPr/>
        </p:nvSpPr>
        <p:spPr>
          <a:xfrm>
            <a:off x="714356" y="4478785"/>
            <a:ext cx="8487052" cy="1354217"/>
          </a:xfrm>
          <a:prstGeom prst="rect">
            <a:avLst/>
          </a:prstGeom>
          <a:noFill/>
        </p:spPr>
        <p:txBody>
          <a:bodyPr wrap="square">
            <a:spAutoFit/>
          </a:bodyPr>
          <a:lstStyle/>
          <a:p>
            <a:r>
              <a:rPr lang="ru-RU" b="1" dirty="0">
                <a:solidFill>
                  <a:schemeClr val="accent1">
                    <a:lumMod val="50000"/>
                  </a:schemeClr>
                </a:solidFill>
                <a:effectLst/>
                <a:latin typeface="Times New Roman" panose="02020603050405020304" pitchFamily="18" charset="0"/>
                <a:ea typeface="Times New Roman" panose="02020603050405020304" pitchFamily="18" charset="0"/>
              </a:rPr>
              <a:t>НАУКОВОЇ ТЕМИ ФАКУЛЬТЕТУ ЖУРНАЛІСТИКИ</a:t>
            </a:r>
            <a:br>
              <a:rPr lang="uk-UA" sz="2400" b="1" kern="0" dirty="0">
                <a:solidFill>
                  <a:srgbClr val="365F91"/>
                </a:solidFill>
                <a:effectLst/>
                <a:latin typeface="Cambria" panose="02040503050406030204" pitchFamily="18" charset="0"/>
              </a:rPr>
            </a:br>
            <a:r>
              <a:rPr lang="uk-UA"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Медіазнавчі</a:t>
            </a:r>
            <a:r>
              <a:rPr lang="uk-UA"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студії в науковому та освітньому дискурсах» </a:t>
            </a:r>
            <a:br>
              <a:rPr lang="uk-UA"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000" b="1" dirty="0">
                <a:solidFill>
                  <a:schemeClr val="accent1">
                    <a:lumMod val="50000"/>
                  </a:schemeClr>
                </a:solidFill>
                <a:latin typeface="Times New Roman" panose="02020603050405020304" pitchFamily="18" charset="0"/>
                <a:cs typeface="Times New Roman" panose="02020603050405020304" pitchFamily="18" charset="0"/>
              </a:rPr>
              <a:t>(реєстраційний номер 012</a:t>
            </a:r>
            <a:r>
              <a:rPr lang="en-US" sz="2000" b="1" dirty="0">
                <a:solidFill>
                  <a:schemeClr val="accent1">
                    <a:lumMod val="50000"/>
                  </a:schemeClr>
                </a:solidFill>
                <a:latin typeface="Times New Roman" panose="02020603050405020304" pitchFamily="18" charset="0"/>
                <a:cs typeface="Times New Roman" panose="02020603050405020304" pitchFamily="18" charset="0"/>
              </a:rPr>
              <a:t>U000064, 2019-2024 </a:t>
            </a:r>
            <a:r>
              <a:rPr lang="uk-UA" sz="2000" b="1" dirty="0">
                <a:solidFill>
                  <a:schemeClr val="accent1">
                    <a:lumMod val="50000"/>
                  </a:schemeClr>
                </a:solidFill>
                <a:latin typeface="Times New Roman" panose="02020603050405020304" pitchFamily="18" charset="0"/>
                <a:cs typeface="Times New Roman" panose="02020603050405020304" pitchFamily="18" charset="0"/>
              </a:rPr>
              <a:t>рр., </a:t>
            </a:r>
            <a:br>
              <a:rPr lang="uk-UA" sz="2000" b="1" dirty="0">
                <a:solidFill>
                  <a:schemeClr val="accent1">
                    <a:lumMod val="50000"/>
                  </a:schemeClr>
                </a:solidFill>
                <a:latin typeface="Times New Roman" panose="02020603050405020304" pitchFamily="18" charset="0"/>
                <a:cs typeface="Times New Roman" panose="02020603050405020304" pitchFamily="18" charset="0"/>
              </a:rPr>
            </a:br>
            <a:r>
              <a:rPr lang="uk-UA" sz="2000" b="1" dirty="0">
                <a:solidFill>
                  <a:schemeClr val="accent1">
                    <a:lumMod val="50000"/>
                  </a:schemeClr>
                </a:solidFill>
                <a:latin typeface="Times New Roman" panose="02020603050405020304" pitchFamily="18" charset="0"/>
                <a:cs typeface="Times New Roman" panose="02020603050405020304" pitchFamily="18" charset="0"/>
              </a:rPr>
              <a:t>керівники Горбенко Г.В., Іващенко В.Л.)</a:t>
            </a:r>
            <a:endParaRPr lang="uk-UA" sz="2000" b="1" dirty="0"/>
          </a:p>
        </p:txBody>
      </p:sp>
      <p:sp>
        <p:nvSpPr>
          <p:cNvPr id="8" name="TextBox 7">
            <a:extLst>
              <a:ext uri="{FF2B5EF4-FFF2-40B4-BE49-F238E27FC236}">
                <a16:creationId xmlns:a16="http://schemas.microsoft.com/office/drawing/2014/main" id="{BB7FEB8F-34A8-AD7C-AD59-B48B941F2085}"/>
              </a:ext>
            </a:extLst>
          </p:cNvPr>
          <p:cNvSpPr txBox="1"/>
          <p:nvPr/>
        </p:nvSpPr>
        <p:spPr>
          <a:xfrm>
            <a:off x="5433135" y="3636756"/>
            <a:ext cx="6152225" cy="707886"/>
          </a:xfrm>
          <a:prstGeom prst="rect">
            <a:avLst/>
          </a:prstGeom>
          <a:noFill/>
        </p:spPr>
        <p:txBody>
          <a:bodyPr wrap="square">
            <a:spAutoFit/>
          </a:bodyPr>
          <a:lstStyle/>
          <a:p>
            <a:r>
              <a:rPr lang="ru-RU" sz="1600" b="1" dirty="0">
                <a:solidFill>
                  <a:schemeClr val="accent1">
                    <a:lumMod val="50000"/>
                  </a:schemeClr>
                </a:solidFill>
                <a:effectLst/>
                <a:latin typeface="Times New Roman" panose="02020603050405020304" pitchFamily="18" charset="0"/>
                <a:ea typeface="Times New Roman" panose="02020603050405020304" pitchFamily="18" charset="0"/>
              </a:rPr>
              <a:t>В МЕЖАХ НАУКОВОГО НАПРЯМКУ </a:t>
            </a:r>
          </a:p>
          <a:p>
            <a:r>
              <a:rPr lang="ru-RU" sz="2400" b="1" dirty="0">
                <a:solidFill>
                  <a:schemeClr val="accent1">
                    <a:lumMod val="50000"/>
                  </a:schemeClr>
                </a:solidFill>
                <a:effectLst/>
                <a:latin typeface="Times New Roman" panose="02020603050405020304" pitchFamily="18" charset="0"/>
                <a:ea typeface="Times New Roman" panose="02020603050405020304" pitchFamily="18" charset="0"/>
              </a:rPr>
              <a:t>«Правда як </a:t>
            </a:r>
            <a:r>
              <a:rPr lang="ru-RU" sz="2400" b="1" dirty="0" err="1">
                <a:solidFill>
                  <a:schemeClr val="accent1">
                    <a:lumMod val="50000"/>
                  </a:schemeClr>
                </a:solidFill>
                <a:effectLst/>
                <a:latin typeface="Times New Roman" panose="02020603050405020304" pitchFamily="18" charset="0"/>
                <a:ea typeface="Times New Roman" panose="02020603050405020304" pitchFamily="18" charset="0"/>
              </a:rPr>
              <a:t>метакатегорія</a:t>
            </a:r>
            <a:r>
              <a:rPr lang="ru-RU" sz="24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ru-RU" sz="2400" b="1" dirty="0" err="1">
                <a:solidFill>
                  <a:schemeClr val="accent1">
                    <a:lumMod val="50000"/>
                  </a:schemeClr>
                </a:solidFill>
                <a:effectLst/>
                <a:latin typeface="Times New Roman" panose="02020603050405020304" pitchFamily="18" charset="0"/>
                <a:ea typeface="Times New Roman" panose="02020603050405020304" pitchFamily="18" charset="0"/>
              </a:rPr>
              <a:t>журналістики</a:t>
            </a:r>
            <a:r>
              <a:rPr lang="ru-RU" sz="2400" b="1" dirty="0">
                <a:solidFill>
                  <a:schemeClr val="accent1">
                    <a:lumMod val="50000"/>
                  </a:schemeClr>
                </a:solidFill>
                <a:effectLst/>
                <a:latin typeface="Times New Roman" panose="02020603050405020304" pitchFamily="18" charset="0"/>
                <a:ea typeface="Times New Roman" panose="02020603050405020304" pitchFamily="18" charset="0"/>
              </a:rPr>
              <a:t>»</a:t>
            </a:r>
            <a:endParaRPr lang="uk-UA" sz="2400" b="1" dirty="0"/>
          </a:p>
        </p:txBody>
      </p:sp>
    </p:spTree>
    <p:extLst>
      <p:ext uri="{BB962C8B-B14F-4D97-AF65-F5344CB8AC3E}">
        <p14:creationId xmlns:p14="http://schemas.microsoft.com/office/powerpoint/2010/main" val="151107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Ð ÐµÐ·ÑÐ»ÑÑÐ°Ñ Ð¿Ð¾ÑÑÐºÑ Ð·Ð¾Ð±ÑÐ°Ð¶ÐµÐ½Ñ Ð·Ð° Ð·Ð°Ð¿Ð¸ÑÐ¾Ð¼ &quot;Ð¸Ð½ÑÐ¾ÑÐ¼Ð°ÑÐ¸Ð¾Ð½Ð½Ð¾Ðµ Ð¿ÑÐ¾ÑÑÑÐ°Ð½ÑÑÐ²Ð¾&quot;"/>
          <p:cNvPicPr>
            <a:picLocks noGrp="1"/>
          </p:cNvPicPr>
          <p:nvPr>
            <p:ph idx="1"/>
          </p:nvPr>
        </p:nvPicPr>
        <p:blipFill>
          <a:blip r:embed="rId2" cstate="print"/>
          <a:srcRect/>
          <a:stretch>
            <a:fillRect/>
          </a:stretch>
        </p:blipFill>
        <p:spPr bwMode="auto">
          <a:xfrm>
            <a:off x="0" y="1397323"/>
            <a:ext cx="12191999" cy="5202416"/>
          </a:xfrm>
          <a:prstGeom prst="rect">
            <a:avLst/>
          </a:prstGeom>
          <a:noFill/>
          <a:ln w="9525">
            <a:noFill/>
            <a:miter lim="800000"/>
            <a:headEnd/>
            <a:tailEnd/>
          </a:ln>
        </p:spPr>
      </p:pic>
      <p:sp>
        <p:nvSpPr>
          <p:cNvPr id="12" name="Овал 11"/>
          <p:cNvSpPr/>
          <p:nvPr/>
        </p:nvSpPr>
        <p:spPr>
          <a:xfrm>
            <a:off x="2183907" y="1828182"/>
            <a:ext cx="7688062" cy="303013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t>РОЗВ</a:t>
            </a:r>
            <a:r>
              <a:rPr lang="en-US" sz="2000" b="1" dirty="0"/>
              <a:t>’</a:t>
            </a:r>
            <a:r>
              <a:rPr lang="uk-UA" sz="2000" b="1" dirty="0"/>
              <a:t>ЯЗАННЯ ПРОБЛЕМИ ПРАВДИ      ЯК КЛЮЧОВОЇ ПРОБЛЕМИ ЛОКАЛЬНОГО ТА ГЛОБАЛЬНОГО МЕДІАПРОСТОРУ   ЧЕРЕЗ ФОРМУВАННЯ ЦІННІСНОГО БАЗИСУ ОСОБИСТОСТІ ЖУРНАЛІСТА ТА ЖУРНАЛІСТИКИВ ЦІЛОМУ.  </a:t>
            </a:r>
          </a:p>
        </p:txBody>
      </p:sp>
      <p:sp>
        <p:nvSpPr>
          <p:cNvPr id="21" name="Стрілка вниз 20"/>
          <p:cNvSpPr/>
          <p:nvPr/>
        </p:nvSpPr>
        <p:spPr>
          <a:xfrm rot="6354678">
            <a:off x="9930771" y="4489654"/>
            <a:ext cx="484632" cy="312162"/>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Заголовок 5">
            <a:extLst>
              <a:ext uri="{FF2B5EF4-FFF2-40B4-BE49-F238E27FC236}">
                <a16:creationId xmlns:a16="http://schemas.microsoft.com/office/drawing/2014/main" id="{FA852D0F-FBFF-9157-A99E-2DD97832E253}"/>
              </a:ext>
            </a:extLst>
          </p:cNvPr>
          <p:cNvSpPr>
            <a:spLocks noGrp="1"/>
          </p:cNvSpPr>
          <p:nvPr>
            <p:ph type="title"/>
          </p:nvPr>
        </p:nvSpPr>
        <p:spPr>
          <a:xfrm>
            <a:off x="1322627" y="64700"/>
            <a:ext cx="10198979" cy="772012"/>
          </a:xfrm>
        </p:spPr>
        <p:txBody>
          <a:bodyPr/>
          <a:lstStyle/>
          <a:p>
            <a:r>
              <a:rPr lang="uk-UA" sz="3600" b="1" kern="0" dirty="0">
                <a:solidFill>
                  <a:schemeClr val="bg1"/>
                </a:solidFill>
                <a:effectLst/>
                <a:latin typeface="Times New Roman" panose="02020603050405020304" pitchFamily="18" charset="0"/>
              </a:rPr>
              <a:t>АКТУАЛЬНІСТЬ ДОСЛІДНИЦЬКОГО НАПРЯМКУ</a:t>
            </a:r>
            <a:endParaRPr lang="uk-UA" sz="3600" dirty="0">
              <a:solidFill>
                <a:schemeClr val="bg1"/>
              </a:solidFill>
            </a:endParaRPr>
          </a:p>
        </p:txBody>
      </p:sp>
      <p:sp>
        <p:nvSpPr>
          <p:cNvPr id="10" name="Стрілка вниз 20">
            <a:extLst>
              <a:ext uri="{FF2B5EF4-FFF2-40B4-BE49-F238E27FC236}">
                <a16:creationId xmlns:a16="http://schemas.microsoft.com/office/drawing/2014/main" id="{802E7A8C-DB72-FB5B-2CF4-B8A13198E222}"/>
              </a:ext>
            </a:extLst>
          </p:cNvPr>
          <p:cNvSpPr/>
          <p:nvPr/>
        </p:nvSpPr>
        <p:spPr>
          <a:xfrm rot="15014625">
            <a:off x="1331264" y="4047252"/>
            <a:ext cx="484632" cy="312162"/>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трілка вниз 20">
            <a:extLst>
              <a:ext uri="{FF2B5EF4-FFF2-40B4-BE49-F238E27FC236}">
                <a16:creationId xmlns:a16="http://schemas.microsoft.com/office/drawing/2014/main" id="{A2AF52BC-A3D6-C9FF-7FC1-F3B528E49104}"/>
              </a:ext>
            </a:extLst>
          </p:cNvPr>
          <p:cNvSpPr/>
          <p:nvPr/>
        </p:nvSpPr>
        <p:spPr>
          <a:xfrm rot="11500234">
            <a:off x="5671397" y="5334966"/>
            <a:ext cx="484632" cy="312162"/>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83915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a:t>
            </a:r>
            <a:r>
              <a:rPr lang="ru-RU" dirty="0"/>
              <a:t> </a:t>
            </a:r>
            <a:r>
              <a:rPr lang="uk-UA" dirty="0"/>
              <a:t>доцент кафедри журналістики та нових медіа, </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a:xfrm>
            <a:off x="1397827" y="256966"/>
            <a:ext cx="10198979" cy="772012"/>
          </a:xfrm>
        </p:spPr>
        <p:txBody>
          <a:bodyPr/>
          <a:lstStyle/>
          <a:p>
            <a:r>
              <a:rPr lang="uk-UA" sz="3600" dirty="0">
                <a:solidFill>
                  <a:schemeClr val="bg1"/>
                </a:solidFill>
                <a:latin typeface="Times New Roman" panose="02020603050405020304" pitchFamily="18" charset="0"/>
                <a:cs typeface="Times New Roman" panose="02020603050405020304" pitchFamily="18" charset="0"/>
              </a:rPr>
              <a:t>КОНЦЕПЦІЯ НАУКОВОГО ДОСЛІДЖЕННЯ</a:t>
            </a:r>
          </a:p>
        </p:txBody>
      </p:sp>
      <p:sp>
        <p:nvSpPr>
          <p:cNvPr id="26" name="Блок-схема: об'єднання 25">
            <a:extLst>
              <a:ext uri="{FF2B5EF4-FFF2-40B4-BE49-F238E27FC236}">
                <a16:creationId xmlns:a16="http://schemas.microsoft.com/office/drawing/2014/main" id="{EE1F1116-5975-F6CA-366F-91B0C78C897C}"/>
              </a:ext>
            </a:extLst>
          </p:cNvPr>
          <p:cNvSpPr/>
          <p:nvPr/>
        </p:nvSpPr>
        <p:spPr>
          <a:xfrm>
            <a:off x="1641747" y="1118374"/>
            <a:ext cx="1461785" cy="747063"/>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
        <p:nvSpPr>
          <p:cNvPr id="35" name="Прямокутник: округлені кути 34">
            <a:extLst>
              <a:ext uri="{FF2B5EF4-FFF2-40B4-BE49-F238E27FC236}">
                <a16:creationId xmlns:a16="http://schemas.microsoft.com/office/drawing/2014/main" id="{9F56CC1E-1891-E46D-509C-3B95BA686DD6}"/>
              </a:ext>
            </a:extLst>
          </p:cNvPr>
          <p:cNvSpPr/>
          <p:nvPr/>
        </p:nvSpPr>
        <p:spPr>
          <a:xfrm>
            <a:off x="1300480" y="2044230"/>
            <a:ext cx="10596880" cy="3218650"/>
          </a:xfrm>
          <a:prstGeom prst="round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r>
              <a:rPr lang="uk-UA" sz="2000" b="1" dirty="0">
                <a:solidFill>
                  <a:schemeClr val="bg1"/>
                </a:solidFill>
              </a:rPr>
              <a:t>ВИВЧЕННЯ ЦІННОСТЕЙ ТА ЦІННІСНИХ УСТАНОВОК ОСОБИСТОСТІ В СЕРЕДОВИЩІ ЗДОБУВАЧІВ ВИЩОЇ ОСВІТИ СПЕЦІАЛЬНОСТІ 061 ЖУРНАЛІСТИКА ТА ВПРОВАДЖЕННЯ РЕЗУЛЬТАТІВ ДОСЛІДЖЕННЯ В ПРАКТИКУ ОСВІТНЬО-ПРОФЕСІЙНОЇЇ ПІДГОТОВКИ ЗДОБУВАЧІВ ПЕРШОГО (БАКАЛАВРСЬКОГО) ТА ДРУГОГО (МАГІСТЕРСЬКОГО) РІВНІВ ВИЩОЇ ОСВІТИ ЧЕРЕЗ РОЗРОБКУ ВІДПОВІДНИХ МЕТОДИЧНИХ РЕКОМЕНДАЦІЙ, НАВЧАЛЬНИХ ДИСЦИПЛІН І МОДУЛІВ.   </a:t>
            </a:r>
          </a:p>
        </p:txBody>
      </p:sp>
    </p:spTree>
    <p:extLst>
      <p:ext uri="{BB962C8B-B14F-4D97-AF65-F5344CB8AC3E}">
        <p14:creationId xmlns:p14="http://schemas.microsoft.com/office/powerpoint/2010/main" val="834282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a:t>
            </a:r>
            <a:r>
              <a:rPr lang="ru-RU" dirty="0"/>
              <a:t> </a:t>
            </a:r>
            <a:r>
              <a:rPr lang="uk-UA" dirty="0"/>
              <a:t>доцент кафедри журналістики та нових медіа, </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latin typeface="Times New Roman" panose="02020603050405020304" pitchFamily="18" charset="0"/>
                <a:cs typeface="Times New Roman" panose="02020603050405020304" pitchFamily="18" charset="0"/>
              </a:rPr>
              <a:t>МЕТА НАУКОВОГО ДОСЛІДЖЕННЯ</a:t>
            </a:r>
          </a:p>
        </p:txBody>
      </p:sp>
      <p:sp>
        <p:nvSpPr>
          <p:cNvPr id="26" name="Блок-схема: об'єднання 25">
            <a:extLst>
              <a:ext uri="{FF2B5EF4-FFF2-40B4-BE49-F238E27FC236}">
                <a16:creationId xmlns:a16="http://schemas.microsoft.com/office/drawing/2014/main" id="{EE1F1116-5975-F6CA-366F-91B0C78C897C}"/>
              </a:ext>
            </a:extLst>
          </p:cNvPr>
          <p:cNvSpPr/>
          <p:nvPr/>
        </p:nvSpPr>
        <p:spPr>
          <a:xfrm>
            <a:off x="1641747" y="1118374"/>
            <a:ext cx="1461785" cy="747063"/>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
        <p:nvSpPr>
          <p:cNvPr id="35" name="Прямокутник: округлені кути 34">
            <a:extLst>
              <a:ext uri="{FF2B5EF4-FFF2-40B4-BE49-F238E27FC236}">
                <a16:creationId xmlns:a16="http://schemas.microsoft.com/office/drawing/2014/main" id="{9F56CC1E-1891-E46D-509C-3B95BA686DD6}"/>
              </a:ext>
            </a:extLst>
          </p:cNvPr>
          <p:cNvSpPr/>
          <p:nvPr/>
        </p:nvSpPr>
        <p:spPr>
          <a:xfrm>
            <a:off x="1300480" y="2044230"/>
            <a:ext cx="10596880" cy="3218650"/>
          </a:xfrm>
          <a:prstGeom prst="roundRect">
            <a:avLst/>
          </a:prstGeom>
          <a:solidFill>
            <a:schemeClr val="accent4">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r>
              <a:rPr lang="uk-UA" sz="2000" b="1" dirty="0">
                <a:solidFill>
                  <a:schemeClr val="bg1"/>
                </a:solidFill>
              </a:rPr>
              <a:t>ФОРМУВАННЯ В ПРОЦЕСІ ОСВІТНЬО-ПРОФЕСІЙНОЇ ПІДГОТОВКИ ЗДОБУВАЧІВ ПЕРШОГО (БАКАЛАВРСЬКОГО) ТА ДРУГОГО (МАГІСТЕРСЬКОГО) РІВНІВ ВИЩОЇ ОСВІТИ  ЦІННІСНОЇ ОСНОВИ ТА ФАХОВИХ  КОМПЕТЕНТНОСТЕЙ СОЦІАЛЬНОВІДПОВІДАЛЬНОГО ЖУРНАЛІСТА/-КИ – </a:t>
            </a:r>
          </a:p>
          <a:p>
            <a:pPr algn="ctr"/>
            <a:r>
              <a:rPr lang="uk-UA" sz="2000" b="1" dirty="0">
                <a:solidFill>
                  <a:schemeClr val="bg1"/>
                </a:solidFill>
              </a:rPr>
              <a:t> СОЦІАЛЬНОВІДПОВІДАЛЬНОЇ ОСОБИСТОСТІ, ЩО ВІДПОВІДАЄ </a:t>
            </a:r>
          </a:p>
          <a:p>
            <a:pPr algn="ctr"/>
            <a:r>
              <a:rPr lang="uk-UA" sz="2000" b="1" dirty="0">
                <a:solidFill>
                  <a:schemeClr val="bg1"/>
                </a:solidFill>
              </a:rPr>
              <a:t>МІСІЇ УНІВЕРСИТЕТУ ГРІНЧЕНКА – </a:t>
            </a:r>
          </a:p>
          <a:p>
            <a:pPr algn="ctr"/>
            <a:r>
              <a:rPr lang="uk-UA" sz="2000" b="1" dirty="0">
                <a:solidFill>
                  <a:schemeClr val="bg1"/>
                </a:solidFill>
              </a:rPr>
              <a:t>«СЛУЖИТИ ЛЮДИНІ, ГРОМАДІ, СУСПІЛЬСТВУ»</a:t>
            </a:r>
          </a:p>
        </p:txBody>
      </p:sp>
    </p:spTree>
    <p:extLst>
      <p:ext uri="{BB962C8B-B14F-4D97-AF65-F5344CB8AC3E}">
        <p14:creationId xmlns:p14="http://schemas.microsoft.com/office/powerpoint/2010/main" val="212420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a:t>
            </a:r>
            <a:r>
              <a:rPr lang="uk-UA" dirty="0"/>
              <a:t>доцент кафедри журналістики та нових медіа, </a:t>
            </a:r>
            <a:r>
              <a:rPr lang="ru-RU" dirty="0"/>
              <a:t>доктор </a:t>
            </a:r>
            <a:r>
              <a:rPr lang="ru-RU" dirty="0" err="1"/>
              <a:t>філософії</a:t>
            </a:r>
            <a:r>
              <a:rPr lang="ru-RU" dirty="0"/>
              <a:t> з </a:t>
            </a:r>
            <a:r>
              <a:rPr lang="ru-RU" dirty="0" err="1"/>
              <a:t>журналістики</a:t>
            </a:r>
            <a:r>
              <a:rPr lang="ru-RU" dirty="0"/>
              <a:t> (</a:t>
            </a:r>
            <a:r>
              <a:rPr lang="en-US" dirty="0"/>
              <a:t>PhD</a:t>
            </a:r>
            <a:r>
              <a:rPr lang="uk-UA" dirty="0"/>
              <a:t>)</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a:xfrm>
            <a:off x="1271718" y="358769"/>
            <a:ext cx="10198979" cy="772012"/>
          </a:xfrm>
        </p:spPr>
        <p:txBody>
          <a:bodyPr/>
          <a:lstStyle/>
          <a:p>
            <a:r>
              <a:rPr lang="uk-UA" sz="3600" dirty="0">
                <a:solidFill>
                  <a:schemeClr val="bg1"/>
                </a:solidFill>
                <a:latin typeface="Times New Roman" panose="02020603050405020304" pitchFamily="18" charset="0"/>
                <a:cs typeface="Times New Roman" panose="02020603050405020304" pitchFamily="18" charset="0"/>
              </a:rPr>
              <a:t>ЗАВДАННЯ НАПРЯМКУ ДОСЛІДЖЕННЯ</a:t>
            </a:r>
          </a:p>
        </p:txBody>
      </p:sp>
      <p:sp>
        <p:nvSpPr>
          <p:cNvPr id="8" name="Прямокутник: округлені кути 7">
            <a:extLst>
              <a:ext uri="{FF2B5EF4-FFF2-40B4-BE49-F238E27FC236}">
                <a16:creationId xmlns:a16="http://schemas.microsoft.com/office/drawing/2014/main" id="{E781171D-E059-2F07-AEA5-56C7F5499DA4}"/>
              </a:ext>
            </a:extLst>
          </p:cNvPr>
          <p:cNvSpPr/>
          <p:nvPr/>
        </p:nvSpPr>
        <p:spPr>
          <a:xfrm>
            <a:off x="6604987" y="1500184"/>
            <a:ext cx="5220069" cy="1233351"/>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Wingdings" panose="05000000000000000000" pitchFamily="2" charset="2"/>
              <a:buChar char="q"/>
            </a:pPr>
            <a:r>
              <a:rPr lang="uk-UA" sz="2400" b="1" dirty="0">
                <a:latin typeface="Times New Roman" panose="02020603050405020304" pitchFamily="18" charset="0"/>
                <a:ea typeface="Calibri" panose="020F0502020204030204" pitchFamily="34" charset="0"/>
              </a:rPr>
              <a:t>Вивчити ціннісні пріоритети здобувачів вищої освіти спеціальності 061 Журналістика</a:t>
            </a:r>
            <a:endParaRPr lang="uk-UA" sz="2400" b="1" dirty="0">
              <a:effectLst/>
              <a:latin typeface="Times New Roman" panose="02020603050405020304" pitchFamily="18" charset="0"/>
              <a:ea typeface="Calibri" panose="020F0502020204030204" pitchFamily="34" charset="0"/>
            </a:endParaRPr>
          </a:p>
        </p:txBody>
      </p:sp>
      <p:sp>
        <p:nvSpPr>
          <p:cNvPr id="9" name="Прямокутник: округлені кути 8">
            <a:extLst>
              <a:ext uri="{FF2B5EF4-FFF2-40B4-BE49-F238E27FC236}">
                <a16:creationId xmlns:a16="http://schemas.microsoft.com/office/drawing/2014/main" id="{CBADAC3B-1E7B-D04F-94D8-EFC96BFDDE10}"/>
              </a:ext>
            </a:extLst>
          </p:cNvPr>
          <p:cNvSpPr/>
          <p:nvPr/>
        </p:nvSpPr>
        <p:spPr>
          <a:xfrm>
            <a:off x="6635414" y="2834193"/>
            <a:ext cx="5220070" cy="1233350"/>
          </a:xfrm>
          <a:prstGeom prst="round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Wingdings" panose="05000000000000000000" pitchFamily="2" charset="2"/>
              <a:buChar char="q"/>
            </a:pPr>
            <a:r>
              <a:rPr lang="uk-UA" sz="2400" b="1" dirty="0">
                <a:effectLst/>
                <a:latin typeface="Times New Roman" panose="02020603050405020304" pitchFamily="18" charset="0"/>
                <a:ea typeface="Calibri" panose="020F0502020204030204" pitchFamily="34" charset="0"/>
              </a:rPr>
              <a:t>Визначити місце правди як цінності в системі цінностей здобувачів вищої освіти</a:t>
            </a:r>
          </a:p>
        </p:txBody>
      </p:sp>
      <p:sp>
        <p:nvSpPr>
          <p:cNvPr id="10" name="Прямокутник: округлені кути 9">
            <a:extLst>
              <a:ext uri="{FF2B5EF4-FFF2-40B4-BE49-F238E27FC236}">
                <a16:creationId xmlns:a16="http://schemas.microsoft.com/office/drawing/2014/main" id="{7EF7D456-468C-6C74-CA6A-CBDC968B9422}"/>
              </a:ext>
            </a:extLst>
          </p:cNvPr>
          <p:cNvSpPr/>
          <p:nvPr/>
        </p:nvSpPr>
        <p:spPr>
          <a:xfrm>
            <a:off x="6547280" y="4159233"/>
            <a:ext cx="5335481" cy="1233351"/>
          </a:xfrm>
          <a:prstGeom prst="roundRect">
            <a:avLst/>
          </a:prstGeom>
          <a:solidFill>
            <a:schemeClr val="accent4">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Wingdings" panose="05000000000000000000" pitchFamily="2" charset="2"/>
              <a:buChar char="q"/>
            </a:pPr>
            <a:r>
              <a:rPr lang="uk-UA" sz="2400" b="1" dirty="0">
                <a:effectLst/>
                <a:latin typeface="Times New Roman" panose="02020603050405020304" pitchFamily="18" charset="0"/>
                <a:ea typeface="Calibri" panose="020F0502020204030204" pitchFamily="34" charset="0"/>
              </a:rPr>
              <a:t>Розробити методики формування ціннісних пріоритетів соціально відповідального журналіста </a:t>
            </a:r>
          </a:p>
        </p:txBody>
      </p:sp>
      <p:sp>
        <p:nvSpPr>
          <p:cNvPr id="12" name="Прямокутник: округлені кути 11">
            <a:extLst>
              <a:ext uri="{FF2B5EF4-FFF2-40B4-BE49-F238E27FC236}">
                <a16:creationId xmlns:a16="http://schemas.microsoft.com/office/drawing/2014/main" id="{9711ABCE-4485-CBF5-C9FE-D06E143AEAC5}"/>
              </a:ext>
            </a:extLst>
          </p:cNvPr>
          <p:cNvSpPr/>
          <p:nvPr/>
        </p:nvSpPr>
        <p:spPr>
          <a:xfrm>
            <a:off x="275947" y="1689803"/>
            <a:ext cx="5631403" cy="48258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ctr"/>
            <a:r>
              <a:rPr lang="uk-UA" sz="2400" b="1" dirty="0">
                <a:effectLst/>
                <a:latin typeface="Times New Roman" panose="02020603050405020304" pitchFamily="18" charset="0"/>
                <a:ea typeface="Calibri" panose="020F0502020204030204" pitchFamily="34" charset="0"/>
              </a:rPr>
              <a:t>Правдиве відображення дійсності, «створення адекватного, тотожного образу» світу є засадничим принципом журналістики </a:t>
            </a:r>
            <a:r>
              <a:rPr lang="uk-UA" sz="2400" i="1" dirty="0">
                <a:effectLst/>
                <a:latin typeface="Times New Roman" panose="02020603050405020304" pitchFamily="18" charset="0"/>
                <a:ea typeface="Calibri" panose="020F0502020204030204" pitchFamily="34" charset="0"/>
              </a:rPr>
              <a:t>(Михайлин, 2008, с. 69)</a:t>
            </a:r>
            <a:r>
              <a:rPr lang="uk-UA" sz="2400" b="1" dirty="0">
                <a:effectLst/>
                <a:latin typeface="Times New Roman" panose="02020603050405020304" pitchFamily="18" charset="0"/>
                <a:ea typeface="Calibri" panose="020F0502020204030204" pitchFamily="34" charset="0"/>
              </a:rPr>
              <a:t>, тож </a:t>
            </a:r>
            <a:r>
              <a:rPr lang="uk-UA" sz="2400" b="1" u="sng" dirty="0">
                <a:effectLst/>
                <a:latin typeface="Times New Roman" panose="02020603050405020304" pitchFamily="18" charset="0"/>
                <a:ea typeface="Calibri" panose="020F0502020204030204" pitchFamily="34" charset="0"/>
              </a:rPr>
              <a:t>визначальним критерієм вибору, морально-ціннісним орієнтиром журналіста має бути ПРАВДА — ПРАВДА ЯК ЦІННІСТЬ, ПРАВДА ЯК МІРИЛО</a:t>
            </a:r>
            <a:r>
              <a:rPr lang="uk-UA" sz="2400" b="1" dirty="0">
                <a:effectLst/>
                <a:latin typeface="Times New Roman" panose="02020603050405020304" pitchFamily="18" charset="0"/>
                <a:ea typeface="Calibri" panose="020F0502020204030204" pitchFamily="34" charset="0"/>
              </a:rPr>
              <a:t>. При цьому правда є одночасно </a:t>
            </a:r>
            <a:r>
              <a:rPr lang="uk-UA" sz="2400" b="1" i="1" dirty="0">
                <a:effectLst/>
                <a:latin typeface="Times New Roman" panose="02020603050405020304" pitchFamily="18" charset="0"/>
                <a:ea typeface="Calibri" panose="020F0502020204030204" pitchFamily="34" charset="0"/>
              </a:rPr>
              <a:t>ЦІННІСТЮ-МЕТОЮ</a:t>
            </a:r>
            <a:r>
              <a:rPr lang="uk-UA" sz="2400" b="1" dirty="0">
                <a:effectLst/>
                <a:latin typeface="Times New Roman" panose="02020603050405020304" pitchFamily="18" charset="0"/>
                <a:ea typeface="Calibri" panose="020F0502020204030204" pitchFamily="34" charset="0"/>
              </a:rPr>
              <a:t> І </a:t>
            </a:r>
            <a:r>
              <a:rPr lang="uk-UA" sz="2400" b="1" i="1" dirty="0">
                <a:effectLst/>
                <a:latin typeface="Times New Roman" panose="02020603050405020304" pitchFamily="18" charset="0"/>
                <a:ea typeface="Calibri" panose="020F0502020204030204" pitchFamily="34" charset="0"/>
              </a:rPr>
              <a:t>ЦІННІСТЮ-ЗАСОБОМ</a:t>
            </a:r>
            <a:r>
              <a:rPr lang="uk-UA" sz="2400" b="1" dirty="0">
                <a:effectLst/>
                <a:latin typeface="Times New Roman" panose="02020603050405020304" pitchFamily="18" charset="0"/>
                <a:ea typeface="Calibri" panose="020F0502020204030204" pitchFamily="34" charset="0"/>
              </a:rPr>
              <a:t>.</a:t>
            </a:r>
            <a:endParaRPr lang="uk-UA" sz="2400" b="1" dirty="0">
              <a:effectLst/>
              <a:latin typeface="Times New Roman" panose="02020603050405020304" pitchFamily="18" charset="0"/>
              <a:ea typeface="SimSun" panose="02010600030101010101" pitchFamily="2" charset="-122"/>
            </a:endParaRPr>
          </a:p>
        </p:txBody>
      </p:sp>
      <p:sp>
        <p:nvSpPr>
          <p:cNvPr id="13" name="Стрілка: вправо 12">
            <a:extLst>
              <a:ext uri="{FF2B5EF4-FFF2-40B4-BE49-F238E27FC236}">
                <a16:creationId xmlns:a16="http://schemas.microsoft.com/office/drawing/2014/main" id="{F8FF59CC-1967-B0C6-169A-13F56BE39082}"/>
              </a:ext>
            </a:extLst>
          </p:cNvPr>
          <p:cNvSpPr/>
          <p:nvPr/>
        </p:nvSpPr>
        <p:spPr>
          <a:xfrm rot="20658073">
            <a:off x="5961124" y="1990533"/>
            <a:ext cx="632257" cy="484632"/>
          </a:xfrm>
          <a:prstGeom prst="rightArrow">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Стрілка: вправо 13">
            <a:extLst>
              <a:ext uri="{FF2B5EF4-FFF2-40B4-BE49-F238E27FC236}">
                <a16:creationId xmlns:a16="http://schemas.microsoft.com/office/drawing/2014/main" id="{20873604-0BFC-E840-3A44-B8DC045106E1}"/>
              </a:ext>
            </a:extLst>
          </p:cNvPr>
          <p:cNvSpPr/>
          <p:nvPr/>
        </p:nvSpPr>
        <p:spPr>
          <a:xfrm>
            <a:off x="5953313" y="3290471"/>
            <a:ext cx="651674" cy="484632"/>
          </a:xfrm>
          <a:prstGeom prst="rightArrow">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Стрілка: вправо 14">
            <a:extLst>
              <a:ext uri="{FF2B5EF4-FFF2-40B4-BE49-F238E27FC236}">
                <a16:creationId xmlns:a16="http://schemas.microsoft.com/office/drawing/2014/main" id="{8A810AF4-5C7F-E673-4FE3-E3BC6C4D99F6}"/>
              </a:ext>
            </a:extLst>
          </p:cNvPr>
          <p:cNvSpPr/>
          <p:nvPr/>
        </p:nvSpPr>
        <p:spPr>
          <a:xfrm>
            <a:off x="5953313" y="4602487"/>
            <a:ext cx="638847" cy="484632"/>
          </a:xfrm>
          <a:prstGeom prst="rightArrow">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Стрілка: вправо 17">
            <a:extLst>
              <a:ext uri="{FF2B5EF4-FFF2-40B4-BE49-F238E27FC236}">
                <a16:creationId xmlns:a16="http://schemas.microsoft.com/office/drawing/2014/main" id="{D65D842E-E783-ECAD-D511-320B3CE2BD3B}"/>
              </a:ext>
            </a:extLst>
          </p:cNvPr>
          <p:cNvSpPr/>
          <p:nvPr/>
        </p:nvSpPr>
        <p:spPr>
          <a:xfrm rot="749346">
            <a:off x="5915033" y="5762078"/>
            <a:ext cx="645185" cy="484632"/>
          </a:xfrm>
          <a:prstGeom prst="rightArrow">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кутник: округлені кути 4">
            <a:extLst>
              <a:ext uri="{FF2B5EF4-FFF2-40B4-BE49-F238E27FC236}">
                <a16:creationId xmlns:a16="http://schemas.microsoft.com/office/drawing/2014/main" id="{4802F387-7AD1-6F71-746A-D28BBDF146D0}"/>
              </a:ext>
            </a:extLst>
          </p:cNvPr>
          <p:cNvSpPr/>
          <p:nvPr/>
        </p:nvSpPr>
        <p:spPr>
          <a:xfrm>
            <a:off x="6538402" y="5493241"/>
            <a:ext cx="5353236" cy="1233351"/>
          </a:xfrm>
          <a:prstGeom prst="roundRect">
            <a:avLst/>
          </a:prstGeom>
          <a:solidFill>
            <a:schemeClr val="accent4">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Wingdings" panose="05000000000000000000" pitchFamily="2" charset="2"/>
              <a:buChar char="q"/>
            </a:pPr>
            <a:r>
              <a:rPr lang="uk-UA" sz="2400" b="1" dirty="0">
                <a:effectLst/>
                <a:latin typeface="Times New Roman" panose="02020603050405020304" pitchFamily="18" charset="0"/>
                <a:ea typeface="Calibri" panose="020F0502020204030204" pitchFamily="34" charset="0"/>
              </a:rPr>
              <a:t>Розробити навчальні </a:t>
            </a:r>
            <a:r>
              <a:rPr lang="uk-UA" sz="2400" b="1" dirty="0" err="1">
                <a:effectLst/>
                <a:latin typeface="Times New Roman" panose="02020603050405020304" pitchFamily="18" charset="0"/>
                <a:ea typeface="Calibri" panose="020F0502020204030204" pitchFamily="34" charset="0"/>
              </a:rPr>
              <a:t>дтсципліни</a:t>
            </a:r>
            <a:r>
              <a:rPr lang="uk-UA" sz="2400" b="1" dirty="0">
                <a:effectLst/>
                <a:latin typeface="Times New Roman" panose="02020603050405020304" pitchFamily="18" charset="0"/>
                <a:ea typeface="Calibri" panose="020F0502020204030204" pitchFamily="34" charset="0"/>
              </a:rPr>
              <a:t>  та модулі, що формують </a:t>
            </a:r>
            <a:r>
              <a:rPr lang="uk-UA" sz="2400" b="1" dirty="0" err="1">
                <a:effectLst/>
                <a:latin typeface="Times New Roman" panose="02020603050405020304" pitchFamily="18" charset="0"/>
                <a:ea typeface="Calibri" panose="020F0502020204030204" pitchFamily="34" charset="0"/>
              </a:rPr>
              <a:t>ціннісно</a:t>
            </a:r>
            <a:r>
              <a:rPr lang="uk-UA" sz="2400" b="1" dirty="0">
                <a:effectLst/>
                <a:latin typeface="Times New Roman" panose="02020603050405020304" pitchFamily="18" charset="0"/>
                <a:ea typeface="Calibri" panose="020F0502020204030204" pitchFamily="34" charset="0"/>
              </a:rPr>
              <a:t> </a:t>
            </a:r>
            <a:r>
              <a:rPr lang="uk-UA" sz="2400" b="1" dirty="0" err="1">
                <a:effectLst/>
                <a:latin typeface="Times New Roman" panose="02020603050405020304" pitchFamily="18" charset="0"/>
                <a:ea typeface="Calibri" panose="020F0502020204030204" pitchFamily="34" charset="0"/>
              </a:rPr>
              <a:t>орієнтованіу</a:t>
            </a:r>
            <a:r>
              <a:rPr lang="uk-UA" sz="2400" b="1" dirty="0">
                <a:effectLst/>
                <a:latin typeface="Times New Roman" panose="02020603050405020304" pitchFamily="18" charset="0"/>
                <a:ea typeface="Calibri" panose="020F0502020204030204" pitchFamily="34" charset="0"/>
              </a:rPr>
              <a:t> позицію журналіста</a:t>
            </a:r>
          </a:p>
        </p:txBody>
      </p:sp>
      <p:sp>
        <p:nvSpPr>
          <p:cNvPr id="7" name="Блок-схема: об'єднання 6">
            <a:extLst>
              <a:ext uri="{FF2B5EF4-FFF2-40B4-BE49-F238E27FC236}">
                <a16:creationId xmlns:a16="http://schemas.microsoft.com/office/drawing/2014/main" id="{D328421F-9002-5276-7CCC-678D73FBD69E}"/>
              </a:ext>
            </a:extLst>
          </p:cNvPr>
          <p:cNvSpPr/>
          <p:nvPr/>
        </p:nvSpPr>
        <p:spPr>
          <a:xfrm>
            <a:off x="8352468" y="987612"/>
            <a:ext cx="1503208"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Tree>
    <p:extLst>
      <p:ext uri="{BB962C8B-B14F-4D97-AF65-F5344CB8AC3E}">
        <p14:creationId xmlns:p14="http://schemas.microsoft.com/office/powerpoint/2010/main" val="678587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a:xfrm>
            <a:off x="459752" y="6385286"/>
            <a:ext cx="8644320" cy="365125"/>
          </a:xfrm>
        </p:spPr>
        <p:txBody>
          <a:bodyPr/>
          <a:lstStyle/>
          <a:p>
            <a:r>
              <a:rPr lang="ru-RU" dirty="0"/>
              <a:t>Петренко С. І., </a:t>
            </a:r>
            <a:r>
              <a:rPr lang="uk-UA" dirty="0"/>
              <a:t>доцент кафедри журналістики та нових медіа, </a:t>
            </a:r>
            <a:r>
              <a:rPr lang="ru-RU" dirty="0"/>
              <a:t>доктор </a:t>
            </a:r>
            <a:r>
              <a:rPr lang="ru-RU" dirty="0" err="1"/>
              <a:t>філософії</a:t>
            </a:r>
            <a:r>
              <a:rPr lang="ru-RU" dirty="0"/>
              <a:t> з </a:t>
            </a:r>
            <a:r>
              <a:rPr lang="ru-RU" dirty="0" err="1"/>
              <a:t>журналістики</a:t>
            </a:r>
            <a:r>
              <a:rPr lang="ru-RU" dirty="0"/>
              <a:t> (</a:t>
            </a:r>
            <a:r>
              <a:rPr lang="en-US" dirty="0"/>
              <a:t>PhD</a:t>
            </a:r>
            <a:r>
              <a:rPr lang="uk-UA" dirty="0"/>
              <a:t>)</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latin typeface="Times New Roman" panose="02020603050405020304" pitchFamily="18" charset="0"/>
                <a:cs typeface="Times New Roman" panose="02020603050405020304" pitchFamily="18" charset="0"/>
              </a:rPr>
              <a:t>ВИВЧЕННЯ ЦІННІСНИХ ПРІОРИТЕТІВ</a:t>
            </a:r>
            <a:endParaRPr lang="uk-UA" sz="3600" dirty="0">
              <a:solidFill>
                <a:schemeClr val="bg1"/>
              </a:solidFill>
            </a:endParaRPr>
          </a:p>
        </p:txBody>
      </p:sp>
      <p:sp>
        <p:nvSpPr>
          <p:cNvPr id="17" name="Прямокутник: округлені кути 16">
            <a:extLst>
              <a:ext uri="{FF2B5EF4-FFF2-40B4-BE49-F238E27FC236}">
                <a16:creationId xmlns:a16="http://schemas.microsoft.com/office/drawing/2014/main" id="{7CF47EAD-16C4-B4B2-A22E-CC94B1061DDD}"/>
              </a:ext>
            </a:extLst>
          </p:cNvPr>
          <p:cNvSpPr/>
          <p:nvPr/>
        </p:nvSpPr>
        <p:spPr>
          <a:xfrm>
            <a:off x="393191" y="1676072"/>
            <a:ext cx="7898553" cy="4709213"/>
          </a:xfrm>
          <a:prstGeom prst="roundRect">
            <a:avLst>
              <a:gd name="adj" fmla="val 15973"/>
            </a:avLst>
          </a:prstGeom>
          <a:solidFill>
            <a:srgbClr val="00B0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Виявлення цінностей особистості здійснюється шляхом опитування здобувачів вищої освіти першого (бакалаврського) та другого (магістерського) рівнів ВО спеціальності 061 Журналістика. Опитування проводиться за методикою  Ш. Шварца на основі розробленого ним  ціннісного опитувальника</a:t>
            </a:r>
            <a:r>
              <a:rPr lang="uk-UA" sz="2400" b="1"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t>
            </a:r>
          </a:p>
          <a:p>
            <a:pPr algn="ctr"/>
            <a:r>
              <a:rPr lang="uk-UA" sz="2400" b="1" dirty="0">
                <a:effectLst/>
                <a:latin typeface="Times New Roman" panose="02020603050405020304" pitchFamily="18" charset="0"/>
                <a:ea typeface="Times New Roman" panose="02020603050405020304" pitchFamily="18" charset="0"/>
              </a:rPr>
              <a:t>Ціннісний опитувальник Шварца (методика Шварца) застосовується для дослідження динаміки зміни цінностей як в групах (культурах) у зв'язку зі змінами в суспільстві, так і для особистості в зв'язку з її життєвими проблемами</a:t>
            </a:r>
            <a:r>
              <a:rPr lang="uk-UA" sz="2400" b="1" dirty="0">
                <a:solidFill>
                  <a:schemeClr val="bg1"/>
                </a:solidFill>
                <a:latin typeface="Times New Roman" panose="02020603050405020304" pitchFamily="18" charset="0"/>
                <a:cs typeface="Times New Roman" panose="02020603050405020304" pitchFamily="18" charset="0"/>
              </a:rPr>
              <a:t> </a:t>
            </a:r>
            <a:r>
              <a:rPr lang="uk-UA" b="1" dirty="0">
                <a:solidFill>
                  <a:schemeClr val="bg1"/>
                </a:solidFill>
              </a:rPr>
              <a:t>                                       </a:t>
            </a:r>
          </a:p>
          <a:p>
            <a:pPr algn="ctr"/>
            <a:endParaRPr lang="uk-UA" dirty="0"/>
          </a:p>
        </p:txBody>
      </p:sp>
      <p:sp>
        <p:nvSpPr>
          <p:cNvPr id="5" name="Блок-схема: об'єднання 4">
            <a:extLst>
              <a:ext uri="{FF2B5EF4-FFF2-40B4-BE49-F238E27FC236}">
                <a16:creationId xmlns:a16="http://schemas.microsoft.com/office/drawing/2014/main" id="{34613140-9B7A-6CBA-0557-A1ABDB3EE968}"/>
              </a:ext>
            </a:extLst>
          </p:cNvPr>
          <p:cNvSpPr/>
          <p:nvPr/>
        </p:nvSpPr>
        <p:spPr>
          <a:xfrm>
            <a:off x="1783011" y="1286018"/>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
        <p:nvSpPr>
          <p:cNvPr id="6" name="Прямокутник: округлені кути 5">
            <a:extLst>
              <a:ext uri="{FF2B5EF4-FFF2-40B4-BE49-F238E27FC236}">
                <a16:creationId xmlns:a16="http://schemas.microsoft.com/office/drawing/2014/main" id="{D578E4F5-87B4-7768-030A-B8B144752DCF}"/>
              </a:ext>
            </a:extLst>
          </p:cNvPr>
          <p:cNvSpPr/>
          <p:nvPr/>
        </p:nvSpPr>
        <p:spPr>
          <a:xfrm flipH="1">
            <a:off x="8531439" y="1548543"/>
            <a:ext cx="3436044" cy="1254274"/>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400" b="1" dirty="0">
                <a:effectLst/>
                <a:latin typeface="Times New Roman" panose="02020603050405020304" pitchFamily="18" charset="0"/>
                <a:ea typeface="Times New Roman" panose="02020603050405020304" pitchFamily="18" charset="0"/>
              </a:rPr>
              <a:t>57 цінностей та 40 описів профілю особистості </a:t>
            </a:r>
            <a:endParaRPr lang="uk-UA" sz="2400" b="1" dirty="0"/>
          </a:p>
        </p:txBody>
      </p:sp>
      <p:sp>
        <p:nvSpPr>
          <p:cNvPr id="9" name="Прямокутник: округлені кути 8">
            <a:extLst>
              <a:ext uri="{FF2B5EF4-FFF2-40B4-BE49-F238E27FC236}">
                <a16:creationId xmlns:a16="http://schemas.microsoft.com/office/drawing/2014/main" id="{3168576D-84CA-E257-5DE7-F7649CC3C5CE}"/>
              </a:ext>
            </a:extLst>
          </p:cNvPr>
          <p:cNvSpPr/>
          <p:nvPr/>
        </p:nvSpPr>
        <p:spPr>
          <a:xfrm flipH="1">
            <a:off x="8531438" y="3234739"/>
            <a:ext cx="3436044" cy="1604253"/>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400" b="1" dirty="0">
                <a:effectLst/>
                <a:latin typeface="Times New Roman" panose="02020603050405020304" pitchFamily="18" charset="0"/>
                <a:ea typeface="Times New Roman" panose="02020603050405020304" pitchFamily="18" charset="0"/>
              </a:rPr>
              <a:t>відсутність морально-ціннісної категорії правди – </a:t>
            </a:r>
          </a:p>
          <a:p>
            <a:pPr algn="ctr"/>
            <a:r>
              <a:rPr lang="uk-UA" sz="2400" b="1" dirty="0">
                <a:effectLst/>
                <a:latin typeface="Times New Roman" panose="02020603050405020304" pitchFamily="18" charset="0"/>
                <a:ea typeface="Times New Roman" panose="02020603050405020304" pitchFamily="18" charset="0"/>
              </a:rPr>
              <a:t>правди як цінності </a:t>
            </a:r>
            <a:endParaRPr lang="uk-UA" sz="2400" b="1" dirty="0"/>
          </a:p>
        </p:txBody>
      </p:sp>
      <p:sp>
        <p:nvSpPr>
          <p:cNvPr id="10" name="Прямокутник: округлені кути 9">
            <a:extLst>
              <a:ext uri="{FF2B5EF4-FFF2-40B4-BE49-F238E27FC236}">
                <a16:creationId xmlns:a16="http://schemas.microsoft.com/office/drawing/2014/main" id="{15FF11E9-EDED-A99A-0F4C-7E9864E7B736}"/>
              </a:ext>
            </a:extLst>
          </p:cNvPr>
          <p:cNvSpPr/>
          <p:nvPr/>
        </p:nvSpPr>
        <p:spPr>
          <a:xfrm flipH="1">
            <a:off x="8531439" y="5270914"/>
            <a:ext cx="3436044" cy="1254274"/>
          </a:xfrm>
          <a:prstGeom prst="round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400" b="1" dirty="0">
                <a:effectLst/>
                <a:latin typeface="Times New Roman" panose="02020603050405020304" pitchFamily="18" charset="0"/>
                <a:ea typeface="Times New Roman" panose="02020603050405020304" pitchFamily="18" charset="0"/>
              </a:rPr>
              <a:t>60 цінностей та 42 описи профілю особистості </a:t>
            </a:r>
            <a:endParaRPr lang="uk-UA" sz="2400" b="1" dirty="0"/>
          </a:p>
        </p:txBody>
      </p:sp>
      <p:sp>
        <p:nvSpPr>
          <p:cNvPr id="11" name="Стрілка вниз 20">
            <a:extLst>
              <a:ext uri="{FF2B5EF4-FFF2-40B4-BE49-F238E27FC236}">
                <a16:creationId xmlns:a16="http://schemas.microsoft.com/office/drawing/2014/main" id="{9B0B2990-1917-A9FF-0F40-0B95C34B4366}"/>
              </a:ext>
            </a:extLst>
          </p:cNvPr>
          <p:cNvSpPr/>
          <p:nvPr/>
        </p:nvSpPr>
        <p:spPr>
          <a:xfrm>
            <a:off x="9900641" y="2847575"/>
            <a:ext cx="697637" cy="353193"/>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ілка вниз 20">
            <a:extLst>
              <a:ext uri="{FF2B5EF4-FFF2-40B4-BE49-F238E27FC236}">
                <a16:creationId xmlns:a16="http://schemas.microsoft.com/office/drawing/2014/main" id="{437FC43F-B096-0394-6B01-FE5C55AB3CFC}"/>
              </a:ext>
            </a:extLst>
          </p:cNvPr>
          <p:cNvSpPr/>
          <p:nvPr/>
        </p:nvSpPr>
        <p:spPr>
          <a:xfrm>
            <a:off x="9854968" y="4928435"/>
            <a:ext cx="697637" cy="308508"/>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187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a:t>
            </a:r>
            <a:r>
              <a:rPr lang="uk-UA" dirty="0"/>
              <a:t>доцент кафедри журналістики та нових медіа, </a:t>
            </a:r>
            <a:r>
              <a:rPr lang="ru-RU" dirty="0"/>
              <a:t>доктор </a:t>
            </a:r>
            <a:r>
              <a:rPr lang="ru-RU" dirty="0" err="1"/>
              <a:t>філософії</a:t>
            </a:r>
            <a:r>
              <a:rPr lang="ru-RU" dirty="0"/>
              <a:t> з </a:t>
            </a:r>
            <a:r>
              <a:rPr lang="ru-RU" dirty="0" err="1"/>
              <a:t>журналістики</a:t>
            </a:r>
            <a:r>
              <a:rPr lang="ru-RU" dirty="0"/>
              <a:t> (</a:t>
            </a:r>
            <a:r>
              <a:rPr lang="en-US" dirty="0"/>
              <a:t>PhD</a:t>
            </a:r>
            <a:r>
              <a:rPr lang="uk-UA" dirty="0"/>
              <a:t>)</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a:xfrm>
            <a:off x="996510" y="83119"/>
            <a:ext cx="10198979" cy="772012"/>
          </a:xfrm>
        </p:spPr>
        <p:txBody>
          <a:bodyPr/>
          <a:lstStyle/>
          <a:p>
            <a:r>
              <a:rPr lang="uk-UA" sz="3600" dirty="0">
                <a:solidFill>
                  <a:schemeClr val="bg1"/>
                </a:solidFill>
                <a:latin typeface="Times New Roman" panose="02020603050405020304" pitchFamily="18" charset="0"/>
                <a:cs typeface="Times New Roman" panose="02020603050405020304" pitchFamily="18" charset="0"/>
              </a:rPr>
              <a:t>ОПИТУВАННЯ ЩОДО ВИЯВЛЕННЯ ЦІННОСТЕЙ ОСОБИСТОСТІ</a:t>
            </a:r>
            <a:endParaRPr lang="uk-UA" sz="3600" dirty="0">
              <a:solidFill>
                <a:schemeClr val="bg1"/>
              </a:solidFill>
            </a:endParaRPr>
          </a:p>
        </p:txBody>
      </p:sp>
      <p:sp>
        <p:nvSpPr>
          <p:cNvPr id="16" name="Блок-схема: об'єднання 15">
            <a:extLst>
              <a:ext uri="{FF2B5EF4-FFF2-40B4-BE49-F238E27FC236}">
                <a16:creationId xmlns:a16="http://schemas.microsoft.com/office/drawing/2014/main" id="{CBEF4BE2-4031-DB17-CE14-B15DD560BC23}"/>
              </a:ext>
            </a:extLst>
          </p:cNvPr>
          <p:cNvSpPr/>
          <p:nvPr/>
        </p:nvSpPr>
        <p:spPr>
          <a:xfrm>
            <a:off x="1816260" y="1230910"/>
            <a:ext cx="1225872" cy="88901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
        <p:nvSpPr>
          <p:cNvPr id="8" name="Прямокутник: округлені кути 7">
            <a:extLst>
              <a:ext uri="{FF2B5EF4-FFF2-40B4-BE49-F238E27FC236}">
                <a16:creationId xmlns:a16="http://schemas.microsoft.com/office/drawing/2014/main" id="{E781171D-E059-2F07-AEA5-56C7F5499DA4}"/>
              </a:ext>
            </a:extLst>
          </p:cNvPr>
          <p:cNvSpPr/>
          <p:nvPr/>
        </p:nvSpPr>
        <p:spPr>
          <a:xfrm>
            <a:off x="4951104" y="1592815"/>
            <a:ext cx="6962730" cy="226017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000" b="1" dirty="0">
                <a:solidFill>
                  <a:schemeClr val="tx1"/>
                </a:solidFill>
                <a:effectLst/>
                <a:latin typeface="Times New Roman" panose="02020603050405020304" pitchFamily="18" charset="0"/>
                <a:ea typeface="Calibri" panose="020F0502020204030204" pitchFamily="34" charset="0"/>
              </a:rPr>
              <a:t>ЧАСТИНА І. ОГЛЯД ЦІННОСТЕЙ</a:t>
            </a:r>
          </a:p>
          <a:p>
            <a:pPr marL="342900" lvl="0" indent="-342900" algn="ctr">
              <a:buFont typeface="Wingdings" panose="05000000000000000000" pitchFamily="2" charset="2"/>
              <a:buChar char="q"/>
            </a:pPr>
            <a:r>
              <a:rPr lang="uk-UA" sz="2800" b="1" dirty="0">
                <a:effectLst/>
                <a:latin typeface="Times New Roman" panose="02020603050405020304" pitchFamily="18" charset="0"/>
                <a:ea typeface="Times New Roman" panose="02020603050405020304" pitchFamily="18" charset="0"/>
              </a:rPr>
              <a:t>Тест 1</a:t>
            </a:r>
          </a:p>
          <a:p>
            <a:pPr marL="342900" lvl="0" indent="-342900">
              <a:buFont typeface="Wingdings" panose="05000000000000000000" pitchFamily="2" charset="2"/>
              <a:buChar char="q"/>
            </a:pPr>
            <a:r>
              <a:rPr lang="uk-UA" b="1" dirty="0">
                <a:latin typeface="Times New Roman" panose="02020603050405020304" pitchFamily="18" charset="0"/>
                <a:ea typeface="Calibri" panose="020F0502020204030204" pitchFamily="34" charset="0"/>
              </a:rPr>
              <a:t>СПИСОК 1: ІМЕННИКИ  (31)</a:t>
            </a:r>
          </a:p>
          <a:p>
            <a:pPr marL="342900" lvl="0" indent="-342900">
              <a:buFont typeface="Wingdings" panose="05000000000000000000" pitchFamily="2" charset="2"/>
              <a:buChar char="q"/>
            </a:pPr>
            <a:r>
              <a:rPr lang="uk-UA" sz="2000" b="1" dirty="0">
                <a:effectLst/>
                <a:latin typeface="Times New Roman" panose="02020603050405020304" pitchFamily="18" charset="0"/>
                <a:ea typeface="Calibri" panose="020F0502020204030204" pitchFamily="34" charset="0"/>
              </a:rPr>
              <a:t>СПИСОК 2: ПРИКМЕТНИКИ (29)</a:t>
            </a:r>
          </a:p>
          <a:p>
            <a:pPr marL="342900" lvl="0" indent="-342900">
              <a:buFont typeface="Wingdings" panose="05000000000000000000" pitchFamily="2" charset="2"/>
              <a:buChar char="q"/>
            </a:pPr>
            <a:r>
              <a:rPr lang="uk-UA" sz="2400" b="1" dirty="0">
                <a:effectLst/>
                <a:latin typeface="Times New Roman" panose="02020603050405020304" pitchFamily="18" charset="0"/>
                <a:ea typeface="Times New Roman" panose="02020603050405020304" pitchFamily="18" charset="0"/>
              </a:rPr>
              <a:t>Кожна із запропонованих цінностей оцінюється за шкалою від 7 до -1 балів.</a:t>
            </a:r>
            <a:endParaRPr lang="uk-UA" sz="2400" b="1" dirty="0">
              <a:effectLst/>
              <a:latin typeface="Times New Roman" panose="02020603050405020304" pitchFamily="18" charset="0"/>
              <a:ea typeface="Calibri" panose="020F0502020204030204" pitchFamily="34" charset="0"/>
            </a:endParaRPr>
          </a:p>
        </p:txBody>
      </p:sp>
      <p:sp>
        <p:nvSpPr>
          <p:cNvPr id="9" name="Прямокутник: округлені кути 8">
            <a:extLst>
              <a:ext uri="{FF2B5EF4-FFF2-40B4-BE49-F238E27FC236}">
                <a16:creationId xmlns:a16="http://schemas.microsoft.com/office/drawing/2014/main" id="{CBADAC3B-1E7B-D04F-94D8-EFC96BFDDE10}"/>
              </a:ext>
            </a:extLst>
          </p:cNvPr>
          <p:cNvSpPr/>
          <p:nvPr/>
        </p:nvSpPr>
        <p:spPr>
          <a:xfrm>
            <a:off x="4951103" y="4045831"/>
            <a:ext cx="6962730" cy="243870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000" b="1" dirty="0">
                <a:solidFill>
                  <a:schemeClr val="tx1"/>
                </a:solidFill>
                <a:effectLst/>
                <a:latin typeface="Times New Roman" panose="02020603050405020304" pitchFamily="18" charset="0"/>
                <a:ea typeface="Calibri" panose="020F0502020204030204" pitchFamily="34" charset="0"/>
              </a:rPr>
              <a:t>ЧАСТИНА 2. ПРОФІЛЬ ОСОБИСТОСТІ</a:t>
            </a:r>
          </a:p>
          <a:p>
            <a:pPr marL="342900" lvl="0" indent="-342900" algn="ctr">
              <a:buFont typeface="Wingdings" panose="05000000000000000000" pitchFamily="2" charset="2"/>
              <a:buChar char="q"/>
            </a:pPr>
            <a:r>
              <a:rPr lang="uk-UA" sz="2800" b="1" dirty="0">
                <a:effectLst/>
                <a:latin typeface="Times New Roman" panose="02020603050405020304" pitchFamily="18" charset="0"/>
                <a:ea typeface="Times New Roman" panose="02020603050405020304" pitchFamily="18" charset="0"/>
              </a:rPr>
              <a:t>Тест 2</a:t>
            </a:r>
          </a:p>
          <a:p>
            <a:pPr marL="342900" lvl="0" indent="-342900">
              <a:buFont typeface="Wingdings" panose="05000000000000000000" pitchFamily="2" charset="2"/>
              <a:buChar char="q"/>
            </a:pPr>
            <a:r>
              <a:rPr lang="uk-UA" sz="2400" b="1" dirty="0">
                <a:effectLst/>
                <a:latin typeface="Times New Roman" panose="02020603050405020304" pitchFamily="18" charset="0"/>
                <a:ea typeface="Times New Roman" panose="02020603050405020304" pitchFamily="18" charset="0"/>
              </a:rPr>
              <a:t>42 описи людини, що характеризують 10 типів цінностей. </a:t>
            </a:r>
          </a:p>
          <a:p>
            <a:pPr marL="342900" lvl="0" indent="-342900">
              <a:buFont typeface="Wingdings" panose="05000000000000000000" pitchFamily="2" charset="2"/>
              <a:buChar char="q"/>
            </a:pPr>
            <a:r>
              <a:rPr lang="uk-UA" sz="2400" b="1" dirty="0">
                <a:effectLst/>
                <a:latin typeface="Times New Roman" panose="02020603050405020304" pitchFamily="18" charset="0"/>
                <a:ea typeface="Times New Roman" panose="02020603050405020304" pitchFamily="18" charset="0"/>
              </a:rPr>
              <a:t>Для оцінки описів використовується шкала від 4 до -1 балів.</a:t>
            </a:r>
          </a:p>
        </p:txBody>
      </p:sp>
      <p:sp>
        <p:nvSpPr>
          <p:cNvPr id="12" name="Прямокутник: округлені кути 11">
            <a:extLst>
              <a:ext uri="{FF2B5EF4-FFF2-40B4-BE49-F238E27FC236}">
                <a16:creationId xmlns:a16="http://schemas.microsoft.com/office/drawing/2014/main" id="{9711ABCE-4485-CBF5-C9FE-D06E143AEAC5}"/>
              </a:ext>
            </a:extLst>
          </p:cNvPr>
          <p:cNvSpPr/>
          <p:nvPr/>
        </p:nvSpPr>
        <p:spPr>
          <a:xfrm>
            <a:off x="344520" y="2495701"/>
            <a:ext cx="4169353" cy="2929199"/>
          </a:xfrm>
          <a:prstGeom prst="round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accent1">
                    <a:lumMod val="50000"/>
                  </a:schemeClr>
                </a:solidFill>
                <a:effectLst/>
                <a:latin typeface="Times New Roman" panose="02020603050405020304" pitchFamily="18" charset="0"/>
                <a:ea typeface="Calibri" panose="020F0502020204030204" pitchFamily="34" charset="0"/>
              </a:rPr>
              <a:t>ПОКЛИКАННЯ НА ГУГЛ-ФОРМУ ОПИТУВАННЯ:</a:t>
            </a:r>
            <a:r>
              <a:rPr lang="uk-UA" sz="2000" b="1" dirty="0">
                <a:solidFill>
                  <a:schemeClr val="tx1"/>
                </a:solidFill>
                <a:effectLst/>
                <a:latin typeface="Times New Roman" panose="02020603050405020304" pitchFamily="18" charset="0"/>
                <a:ea typeface="Calibri" panose="020F0502020204030204" pitchFamily="34" charset="0"/>
              </a:rPr>
              <a:t> </a:t>
            </a:r>
            <a:r>
              <a:rPr lang="en-US" sz="2000" b="1" dirty="0">
                <a:solidFill>
                  <a:schemeClr val="tx1"/>
                </a:solidFill>
                <a:effectLst/>
                <a:latin typeface="Times New Roman" panose="02020603050405020304" pitchFamily="18" charset="0"/>
                <a:ea typeface="Calibri" panose="020F0502020204030204" pitchFamily="34" charset="0"/>
              </a:rPr>
              <a:t>https://docs.google.com/forms/d/e/1FAIpQLSfBY-oAIRrnDoTmApENJC1hxSWVbF6spYC9ue9A3q-Hni4XsA/viewform?usp=sharing</a:t>
            </a:r>
            <a:endParaRPr lang="uk-UA" sz="2000" b="1" dirty="0">
              <a:solidFill>
                <a:schemeClr val="tx1"/>
              </a:solidFill>
            </a:endParaRPr>
          </a:p>
        </p:txBody>
      </p:sp>
      <p:sp>
        <p:nvSpPr>
          <p:cNvPr id="13" name="Стрілка: вправо 12">
            <a:extLst>
              <a:ext uri="{FF2B5EF4-FFF2-40B4-BE49-F238E27FC236}">
                <a16:creationId xmlns:a16="http://schemas.microsoft.com/office/drawing/2014/main" id="{F8FF59CC-1967-B0C6-169A-13F56BE39082}"/>
              </a:ext>
            </a:extLst>
          </p:cNvPr>
          <p:cNvSpPr/>
          <p:nvPr/>
        </p:nvSpPr>
        <p:spPr>
          <a:xfrm rot="20658073">
            <a:off x="4416359" y="2934513"/>
            <a:ext cx="632257" cy="484632"/>
          </a:xfrm>
          <a:prstGeom prst="rightArrow">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Стрілка: вправо 17">
            <a:extLst>
              <a:ext uri="{FF2B5EF4-FFF2-40B4-BE49-F238E27FC236}">
                <a16:creationId xmlns:a16="http://schemas.microsoft.com/office/drawing/2014/main" id="{D65D842E-E783-ECAD-D511-320B3CE2BD3B}"/>
              </a:ext>
            </a:extLst>
          </p:cNvPr>
          <p:cNvSpPr/>
          <p:nvPr/>
        </p:nvSpPr>
        <p:spPr>
          <a:xfrm rot="1780235">
            <a:off x="4440238" y="4541436"/>
            <a:ext cx="645185" cy="484632"/>
          </a:xfrm>
          <a:prstGeom prst="rightArrow">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82202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p>
        </p:txBody>
      </p:sp>
      <p:sp>
        <p:nvSpPr>
          <p:cNvPr id="9" name="Блок-схема: об'єднання 8">
            <a:extLst>
              <a:ext uri="{FF2B5EF4-FFF2-40B4-BE49-F238E27FC236}">
                <a16:creationId xmlns:a16="http://schemas.microsoft.com/office/drawing/2014/main" id="{9F277106-50FB-C3CF-06F1-F6B9280D4DFA}"/>
              </a:ext>
            </a:extLst>
          </p:cNvPr>
          <p:cNvSpPr/>
          <p:nvPr/>
        </p:nvSpPr>
        <p:spPr>
          <a:xfrm>
            <a:off x="1741474" y="1181270"/>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
        <p:nvSpPr>
          <p:cNvPr id="5" name="Прямокутник: округлені кути 4">
            <a:extLst>
              <a:ext uri="{FF2B5EF4-FFF2-40B4-BE49-F238E27FC236}">
                <a16:creationId xmlns:a16="http://schemas.microsoft.com/office/drawing/2014/main" id="{E6F22FC7-1AC7-0A90-3F88-95198C1A52D5}"/>
              </a:ext>
            </a:extLst>
          </p:cNvPr>
          <p:cNvSpPr/>
          <p:nvPr/>
        </p:nvSpPr>
        <p:spPr>
          <a:xfrm>
            <a:off x="1741475" y="1730562"/>
            <a:ext cx="8936858" cy="4528196"/>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chemeClr val="accent1">
                    <a:lumMod val="50000"/>
                  </a:schemeClr>
                </a:solidFill>
                <a:effectLst/>
                <a:latin typeface="Times New Roman" panose="02020603050405020304" pitchFamily="18" charset="0"/>
                <a:ea typeface="SimSun" panose="02010600030101010101" pitchFamily="2" charset="-122"/>
              </a:rPr>
              <a:t>В опитуванні взяли участь: </a:t>
            </a:r>
          </a:p>
          <a:p>
            <a:pPr marL="457200" indent="-457200">
              <a:buFont typeface="Wingdings" panose="05000000000000000000" pitchFamily="2" charset="2"/>
              <a:buChar char="q"/>
            </a:pPr>
            <a:r>
              <a:rPr lang="uk-UA" sz="3200" b="1" dirty="0">
                <a:effectLst/>
                <a:latin typeface="Times New Roman" panose="02020603050405020304" pitchFamily="18" charset="0"/>
                <a:ea typeface="SimSun" panose="02010600030101010101" pitchFamily="2" charset="-122"/>
              </a:rPr>
              <a:t>85  </a:t>
            </a:r>
            <a:r>
              <a:rPr lang="uk-UA" sz="3200" dirty="0">
                <a:effectLst/>
                <a:latin typeface="Times New Roman" panose="02020603050405020304" pitchFamily="18" charset="0"/>
                <a:ea typeface="SimSun" panose="02010600030101010101" pitchFamily="2" charset="-122"/>
              </a:rPr>
              <a:t>(із 117) </a:t>
            </a:r>
            <a:r>
              <a:rPr lang="uk-UA" sz="3200" b="1" dirty="0">
                <a:effectLst/>
                <a:latin typeface="Times New Roman" panose="02020603050405020304" pitchFamily="18" charset="0"/>
                <a:ea typeface="SimSun" panose="02010600030101010101" pitchFamily="2" charset="-122"/>
              </a:rPr>
              <a:t>здобувачів першого (бакалаврського) рівня вищої освіти</a:t>
            </a:r>
          </a:p>
          <a:p>
            <a:pPr marL="457200" indent="-457200">
              <a:buFont typeface="Wingdings" panose="05000000000000000000" pitchFamily="2" charset="2"/>
              <a:buChar char="q"/>
            </a:pPr>
            <a:r>
              <a:rPr lang="uk-UA" sz="3200" b="1" dirty="0">
                <a:latin typeface="Times New Roman" panose="02020603050405020304" pitchFamily="18" charset="0"/>
                <a:ea typeface="SimSun" panose="02010600030101010101" pitchFamily="2" charset="-122"/>
              </a:rPr>
              <a:t>це</a:t>
            </a:r>
            <a:r>
              <a:rPr lang="uk-UA" sz="3200" b="1" dirty="0">
                <a:effectLst/>
                <a:latin typeface="Times New Roman" panose="02020603050405020304" pitchFamily="18" charset="0"/>
                <a:ea typeface="SimSun" panose="02010600030101010101" pitchFamily="2" charset="-122"/>
              </a:rPr>
              <a:t> – студенти 1 курсу спеціальності 061 Журналістика освітніх програм </a:t>
            </a:r>
          </a:p>
          <a:p>
            <a:pPr marL="457200" indent="-457200">
              <a:buFont typeface="Wingdings" panose="05000000000000000000" pitchFamily="2" charset="2"/>
              <a:buChar char="ü"/>
            </a:pPr>
            <a:r>
              <a:rPr lang="uk-UA" sz="3200" b="1" dirty="0">
                <a:effectLst/>
                <a:latin typeface="Times New Roman" panose="02020603050405020304" pitchFamily="18" charset="0"/>
                <a:ea typeface="SimSun" panose="02010600030101010101" pitchFamily="2" charset="-122"/>
              </a:rPr>
              <a:t>061.00.01 </a:t>
            </a:r>
            <a:r>
              <a:rPr lang="uk-UA" sz="3200" b="1" dirty="0" err="1">
                <a:effectLst/>
                <a:latin typeface="Times New Roman" panose="02020603050405020304" pitchFamily="18" charset="0"/>
                <a:ea typeface="SimSun" panose="02010600030101010101" pitchFamily="2" charset="-122"/>
              </a:rPr>
              <a:t>Журнадістика</a:t>
            </a:r>
            <a:r>
              <a:rPr lang="uk-UA" sz="3200" b="1" dirty="0">
                <a:effectLst/>
                <a:latin typeface="Times New Roman" panose="02020603050405020304" pitchFamily="18" charset="0"/>
                <a:ea typeface="SimSun" panose="02010600030101010101" pitchFamily="2" charset="-122"/>
              </a:rPr>
              <a:t>,</a:t>
            </a:r>
          </a:p>
          <a:p>
            <a:pPr marL="457200" indent="-457200">
              <a:buFont typeface="Wingdings" panose="05000000000000000000" pitchFamily="2" charset="2"/>
              <a:buChar char="ü"/>
            </a:pPr>
            <a:r>
              <a:rPr lang="uk-UA" sz="3200" b="1" dirty="0">
                <a:effectLst/>
                <a:latin typeface="Times New Roman" panose="02020603050405020304" pitchFamily="18" charset="0"/>
                <a:ea typeface="SimSun" panose="02010600030101010101" pitchFamily="2" charset="-122"/>
              </a:rPr>
              <a:t>061.00.04 Міжнародна журналістика</a:t>
            </a:r>
          </a:p>
          <a:p>
            <a:pPr marL="457200" indent="-457200">
              <a:buFont typeface="Wingdings" panose="05000000000000000000" pitchFamily="2" charset="2"/>
              <a:buChar char="q"/>
            </a:pPr>
            <a:r>
              <a:rPr lang="uk-UA" sz="3200" b="1" dirty="0">
                <a:latin typeface="Times New Roman" panose="02020603050405020304" pitchFamily="18" charset="0"/>
                <a:ea typeface="SimSun" panose="02010600030101010101" pitchFamily="2" charset="-122"/>
              </a:rPr>
              <a:t>73% від загальної кількості</a:t>
            </a:r>
            <a:r>
              <a:rPr lang="uk-UA" sz="3200" b="1" dirty="0">
                <a:effectLst/>
                <a:latin typeface="Times New Roman" panose="02020603050405020304" pitchFamily="18" charset="0"/>
                <a:ea typeface="SimSun" panose="02010600030101010101" pitchFamily="2" charset="-122"/>
              </a:rPr>
              <a:t>. </a:t>
            </a:r>
          </a:p>
        </p:txBody>
      </p:sp>
    </p:spTree>
    <p:extLst>
      <p:ext uri="{BB962C8B-B14F-4D97-AF65-F5344CB8AC3E}">
        <p14:creationId xmlns:p14="http://schemas.microsoft.com/office/powerpoint/2010/main" val="349322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200" i="1" dirty="0">
                <a:solidFill>
                  <a:schemeClr val="bg1"/>
                </a:solidFill>
              </a:rPr>
              <a:t>Тест 1: ОГЛЯД ЦІННОСТЕЙ, 1 етап</a:t>
            </a:r>
          </a:p>
        </p:txBody>
      </p:sp>
      <p:sp>
        <p:nvSpPr>
          <p:cNvPr id="5" name="Блок-схема: об'єднання 4">
            <a:extLst>
              <a:ext uri="{FF2B5EF4-FFF2-40B4-BE49-F238E27FC236}">
                <a16:creationId xmlns:a16="http://schemas.microsoft.com/office/drawing/2014/main" id="{519938BE-2984-6AF1-0E42-364AA0D0CA58}"/>
              </a:ext>
            </a:extLst>
          </p:cNvPr>
          <p:cNvSpPr/>
          <p:nvPr/>
        </p:nvSpPr>
        <p:spPr>
          <a:xfrm>
            <a:off x="1734077" y="1077881"/>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1026" name="Picture 2" descr="Діаграма відповідей у Формах. Назва запитання: 1. РІВНІСТЬ (рівні можливості для всіх). Кількість відповідей: 85 відповідей.">
            <a:extLst>
              <a:ext uri="{FF2B5EF4-FFF2-40B4-BE49-F238E27FC236}">
                <a16:creationId xmlns:a16="http://schemas.microsoft.com/office/drawing/2014/main" id="{F77BA173-2AF5-96C3-1FC2-672917B28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02" y="1653713"/>
            <a:ext cx="10727184" cy="451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18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4000" dirty="0">
                <a:solidFill>
                  <a:schemeClr val="bg1"/>
                </a:solidFill>
              </a:rPr>
              <a:t>РЕЗУЛЬТАТИ ОПИТУВАННЯ</a:t>
            </a:r>
            <a:br>
              <a:rPr lang="uk-UA" sz="4000" dirty="0">
                <a:solidFill>
                  <a:schemeClr val="bg1"/>
                </a:solidFill>
              </a:rPr>
            </a:br>
            <a:r>
              <a:rPr lang="uk-UA" sz="3600" i="1" dirty="0">
                <a:solidFill>
                  <a:schemeClr val="bg1"/>
                </a:solidFill>
              </a:rPr>
              <a:t>1 етап</a:t>
            </a:r>
            <a:endParaRPr lang="uk-UA" sz="3600" dirty="0">
              <a:solidFill>
                <a:schemeClr val="bg1"/>
              </a:solidFill>
            </a:endParaRPr>
          </a:p>
        </p:txBody>
      </p:sp>
      <p:sp>
        <p:nvSpPr>
          <p:cNvPr id="5" name="Блок-схема: об'єднання 4">
            <a:extLst>
              <a:ext uri="{FF2B5EF4-FFF2-40B4-BE49-F238E27FC236}">
                <a16:creationId xmlns:a16="http://schemas.microsoft.com/office/drawing/2014/main" id="{519938BE-2984-6AF1-0E42-364AA0D0CA58}"/>
              </a:ext>
            </a:extLst>
          </p:cNvPr>
          <p:cNvSpPr/>
          <p:nvPr/>
        </p:nvSpPr>
        <p:spPr>
          <a:xfrm>
            <a:off x="1716321" y="1194053"/>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2050" name="Picture 2">
            <a:extLst>
              <a:ext uri="{FF2B5EF4-FFF2-40B4-BE49-F238E27FC236}">
                <a16:creationId xmlns:a16="http://schemas.microsoft.com/office/drawing/2014/main" id="{09C83366-1A13-C3F2-D33A-3CDFE1E96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02" y="1925018"/>
            <a:ext cx="10104647" cy="425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9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a:solidFill>
                  <a:schemeClr val="bg1"/>
                </a:solidFill>
              </a:rPr>
              <a:t>РЕЗУЛЬТАТИ ОПИТУВАННЯ</a:t>
            </a:r>
            <a:endParaRPr lang="uk-UA" sz="3600" dirty="0">
              <a:solidFill>
                <a:schemeClr val="bg1"/>
              </a:solidFill>
            </a:endParaRPr>
          </a:p>
        </p:txBody>
      </p:sp>
      <p:sp>
        <p:nvSpPr>
          <p:cNvPr id="5" name="Блок-схема: об'єднання 4">
            <a:extLst>
              <a:ext uri="{FF2B5EF4-FFF2-40B4-BE49-F238E27FC236}">
                <a16:creationId xmlns:a16="http://schemas.microsoft.com/office/drawing/2014/main" id="{519938BE-2984-6AF1-0E42-364AA0D0CA58}"/>
              </a:ext>
            </a:extLst>
          </p:cNvPr>
          <p:cNvSpPr/>
          <p:nvPr/>
        </p:nvSpPr>
        <p:spPr>
          <a:xfrm>
            <a:off x="1716321" y="1194053"/>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4098" name="Picture 2" descr="Діаграма відповідей у Формах. Назва запитання: 7. ПОЧУТТЯ ПРИЧЕТНОСТІ (відчуття, що інші піклуються про мене). Кількість відповідей: 85 відповідей.">
            <a:extLst>
              <a:ext uri="{FF2B5EF4-FFF2-40B4-BE49-F238E27FC236}">
                <a16:creationId xmlns:a16="http://schemas.microsoft.com/office/drawing/2014/main" id="{FA15798B-A973-EBEC-C8B6-4BFEF86AF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46" y="1886057"/>
            <a:ext cx="9670742" cy="406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3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a:t>
            </a:r>
            <a:r>
              <a:rPr lang="uk-UA" dirty="0"/>
              <a:t>доцент кафедри журналістики та нових медіа, </a:t>
            </a:r>
            <a:r>
              <a:rPr lang="ru-RU" dirty="0"/>
              <a:t>доктор </a:t>
            </a:r>
            <a:r>
              <a:rPr lang="ru-RU" dirty="0" err="1"/>
              <a:t>філософії</a:t>
            </a:r>
            <a:r>
              <a:rPr lang="ru-RU" dirty="0"/>
              <a:t> з </a:t>
            </a:r>
            <a:r>
              <a:rPr lang="ru-RU" dirty="0" err="1"/>
              <a:t>журналістики</a:t>
            </a:r>
            <a:r>
              <a:rPr lang="ru-RU" dirty="0"/>
              <a:t> (</a:t>
            </a:r>
            <a:r>
              <a:rPr lang="en-US" dirty="0"/>
              <a:t>PhD</a:t>
            </a:r>
            <a:r>
              <a:rPr lang="uk-UA" dirty="0"/>
              <a:t>)</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a:xfrm>
            <a:off x="996510" y="83119"/>
            <a:ext cx="10198979" cy="772012"/>
          </a:xfrm>
        </p:spPr>
        <p:txBody>
          <a:bodyPr/>
          <a:lstStyle/>
          <a:p>
            <a:r>
              <a:rPr lang="uk-UA" sz="3600" dirty="0">
                <a:solidFill>
                  <a:schemeClr val="bg1"/>
                </a:solidFill>
                <a:latin typeface="Times New Roman" panose="02020603050405020304" pitchFamily="18" charset="0"/>
                <a:cs typeface="Times New Roman" panose="02020603050405020304" pitchFamily="18" charset="0"/>
              </a:rPr>
              <a:t>ГРАФІК РЕАЛІЗАЦІЇ НАУКОВОГО НАПРЯМКУ</a:t>
            </a:r>
          </a:p>
        </p:txBody>
      </p:sp>
      <p:sp>
        <p:nvSpPr>
          <p:cNvPr id="16" name="Блок-схема: об'єднання 15">
            <a:extLst>
              <a:ext uri="{FF2B5EF4-FFF2-40B4-BE49-F238E27FC236}">
                <a16:creationId xmlns:a16="http://schemas.microsoft.com/office/drawing/2014/main" id="{CBEF4BE2-4031-DB17-CE14-B15DD560BC23}"/>
              </a:ext>
            </a:extLst>
          </p:cNvPr>
          <p:cNvSpPr/>
          <p:nvPr/>
        </p:nvSpPr>
        <p:spPr>
          <a:xfrm>
            <a:off x="1738641" y="1235697"/>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
        <p:nvSpPr>
          <p:cNvPr id="12" name="Прямокутник: округлені кути 11">
            <a:extLst>
              <a:ext uri="{FF2B5EF4-FFF2-40B4-BE49-F238E27FC236}">
                <a16:creationId xmlns:a16="http://schemas.microsoft.com/office/drawing/2014/main" id="{9711ABCE-4485-CBF5-C9FE-D06E143AEAC5}"/>
              </a:ext>
            </a:extLst>
          </p:cNvPr>
          <p:cNvSpPr/>
          <p:nvPr/>
        </p:nvSpPr>
        <p:spPr>
          <a:xfrm>
            <a:off x="771352" y="2949717"/>
            <a:ext cx="3160450" cy="3506759"/>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uk-UA" b="1" dirty="0"/>
              <a:t>обґрунтування актуальності</a:t>
            </a:r>
          </a:p>
          <a:p>
            <a:pPr marL="285750" indent="-285750">
              <a:buFont typeface="Wingdings" panose="05000000000000000000" pitchFamily="2" charset="2"/>
              <a:buChar char="q"/>
            </a:pPr>
            <a:r>
              <a:rPr lang="uk-UA" b="1" dirty="0"/>
              <a:t> формулювання мети, завдань дослідницького напряму в межах наукової теми ФЖ</a:t>
            </a:r>
          </a:p>
          <a:p>
            <a:pPr marL="285750" indent="-285750">
              <a:buFont typeface="Wingdings" panose="05000000000000000000" pitchFamily="2" charset="2"/>
              <a:buChar char="q"/>
            </a:pPr>
            <a:r>
              <a:rPr lang="uk-UA" b="1" dirty="0" err="1"/>
              <a:t>окресленя</a:t>
            </a:r>
            <a:r>
              <a:rPr lang="uk-UA" b="1" dirty="0"/>
              <a:t> </a:t>
            </a:r>
            <a:r>
              <a:rPr lang="uk-UA" b="1" dirty="0" err="1"/>
              <a:t>термілогічно</a:t>
            </a:r>
            <a:r>
              <a:rPr lang="uk-UA" b="1" dirty="0"/>
              <a:t>-поняттєвого апарату</a:t>
            </a:r>
          </a:p>
          <a:p>
            <a:pPr marL="285750" indent="-285750">
              <a:buFont typeface="Wingdings" panose="05000000000000000000" pitchFamily="2" charset="2"/>
              <a:buChar char="q"/>
            </a:pPr>
            <a:r>
              <a:rPr lang="uk-UA" b="1" dirty="0"/>
              <a:t>2021 рік </a:t>
            </a:r>
            <a:endParaRPr lang="uk-UA" b="1" dirty="0">
              <a:effectLst/>
              <a:latin typeface="Times New Roman" panose="02020603050405020304" pitchFamily="18" charset="0"/>
              <a:ea typeface="SimSun" panose="02010600030101010101" pitchFamily="2" charset="-122"/>
            </a:endParaRPr>
          </a:p>
        </p:txBody>
      </p:sp>
      <p:sp>
        <p:nvSpPr>
          <p:cNvPr id="5" name="Прямокутник: округлені кути 4">
            <a:extLst>
              <a:ext uri="{FF2B5EF4-FFF2-40B4-BE49-F238E27FC236}">
                <a16:creationId xmlns:a16="http://schemas.microsoft.com/office/drawing/2014/main" id="{CBB6373D-9366-35EA-1809-DE5D888B5636}"/>
              </a:ext>
            </a:extLst>
          </p:cNvPr>
          <p:cNvSpPr/>
          <p:nvPr/>
        </p:nvSpPr>
        <p:spPr>
          <a:xfrm>
            <a:off x="845869" y="1828889"/>
            <a:ext cx="3011417" cy="82230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000" b="1" dirty="0"/>
              <a:t>Етап 1: ПІДГОТОВЧИЙ</a:t>
            </a:r>
          </a:p>
        </p:txBody>
      </p:sp>
      <p:sp>
        <p:nvSpPr>
          <p:cNvPr id="6" name="Стрілка: вправо 5">
            <a:extLst>
              <a:ext uri="{FF2B5EF4-FFF2-40B4-BE49-F238E27FC236}">
                <a16:creationId xmlns:a16="http://schemas.microsoft.com/office/drawing/2014/main" id="{B5459026-68D5-4FDC-B368-C72A8CF9CBA4}"/>
              </a:ext>
            </a:extLst>
          </p:cNvPr>
          <p:cNvSpPr/>
          <p:nvPr/>
        </p:nvSpPr>
        <p:spPr>
          <a:xfrm rot="5400000">
            <a:off x="2072002" y="2651194"/>
            <a:ext cx="484633" cy="484632"/>
          </a:xfrm>
          <a:prstGeom prst="rightArrow">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ілка: вправо 6">
            <a:extLst>
              <a:ext uri="{FF2B5EF4-FFF2-40B4-BE49-F238E27FC236}">
                <a16:creationId xmlns:a16="http://schemas.microsoft.com/office/drawing/2014/main" id="{7A63C750-4271-344D-394E-D03732D843E1}"/>
              </a:ext>
            </a:extLst>
          </p:cNvPr>
          <p:cNvSpPr/>
          <p:nvPr/>
        </p:nvSpPr>
        <p:spPr>
          <a:xfrm>
            <a:off x="7942931" y="4484757"/>
            <a:ext cx="484633" cy="484632"/>
          </a:xfrm>
          <a:prstGeom prst="rightArrow">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ілка: вправо 10">
            <a:extLst>
              <a:ext uri="{FF2B5EF4-FFF2-40B4-BE49-F238E27FC236}">
                <a16:creationId xmlns:a16="http://schemas.microsoft.com/office/drawing/2014/main" id="{8909E1EA-FE10-5E12-77A2-A04ABAF16590}"/>
              </a:ext>
            </a:extLst>
          </p:cNvPr>
          <p:cNvSpPr/>
          <p:nvPr/>
        </p:nvSpPr>
        <p:spPr>
          <a:xfrm>
            <a:off x="4025839" y="4357590"/>
            <a:ext cx="484633" cy="484632"/>
          </a:xfrm>
          <a:prstGeom prst="rightArrow">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Прямокутник: округлені кути 16">
            <a:extLst>
              <a:ext uri="{FF2B5EF4-FFF2-40B4-BE49-F238E27FC236}">
                <a16:creationId xmlns:a16="http://schemas.microsoft.com/office/drawing/2014/main" id="{5D55F73E-B11A-FF51-9B16-D98A11BE5DA3}"/>
              </a:ext>
            </a:extLst>
          </p:cNvPr>
          <p:cNvSpPr/>
          <p:nvPr/>
        </p:nvSpPr>
        <p:spPr>
          <a:xfrm>
            <a:off x="4627550" y="1829937"/>
            <a:ext cx="3011417" cy="82230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000" b="1" dirty="0"/>
              <a:t>Етап 2: ДОСЛІДНИЦЬКИЙ</a:t>
            </a:r>
          </a:p>
        </p:txBody>
      </p:sp>
      <p:sp>
        <p:nvSpPr>
          <p:cNvPr id="18" name="Прямокутник: округлені кути 17">
            <a:extLst>
              <a:ext uri="{FF2B5EF4-FFF2-40B4-BE49-F238E27FC236}">
                <a16:creationId xmlns:a16="http://schemas.microsoft.com/office/drawing/2014/main" id="{47B3B69E-CD50-91D3-EBF3-2454959F0E40}"/>
              </a:ext>
            </a:extLst>
          </p:cNvPr>
          <p:cNvSpPr/>
          <p:nvPr/>
        </p:nvSpPr>
        <p:spPr>
          <a:xfrm>
            <a:off x="8409231" y="1856527"/>
            <a:ext cx="3011417" cy="82230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000" b="1" dirty="0"/>
              <a:t>Етап 3: ЗАВЕРШАЛЬНИЙ</a:t>
            </a:r>
          </a:p>
        </p:txBody>
      </p:sp>
      <p:sp>
        <p:nvSpPr>
          <p:cNvPr id="19" name="Блок-схема: об'єднання 18">
            <a:extLst>
              <a:ext uri="{FF2B5EF4-FFF2-40B4-BE49-F238E27FC236}">
                <a16:creationId xmlns:a16="http://schemas.microsoft.com/office/drawing/2014/main" id="{9F5B1186-8CBD-0FBE-ECDC-79DB489E3597}"/>
              </a:ext>
            </a:extLst>
          </p:cNvPr>
          <p:cNvSpPr/>
          <p:nvPr/>
        </p:nvSpPr>
        <p:spPr>
          <a:xfrm>
            <a:off x="5610785" y="1238315"/>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
        <p:nvSpPr>
          <p:cNvPr id="20" name="Блок-схема: об'єднання 19">
            <a:extLst>
              <a:ext uri="{FF2B5EF4-FFF2-40B4-BE49-F238E27FC236}">
                <a16:creationId xmlns:a16="http://schemas.microsoft.com/office/drawing/2014/main" id="{653AD4DA-ECEA-C5AF-A98A-2DF1B28DFFF7}"/>
              </a:ext>
            </a:extLst>
          </p:cNvPr>
          <p:cNvSpPr/>
          <p:nvPr/>
        </p:nvSpPr>
        <p:spPr>
          <a:xfrm>
            <a:off x="9310380" y="1248962"/>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
        <p:nvSpPr>
          <p:cNvPr id="21" name="Прямокутник: округлені кути 20">
            <a:extLst>
              <a:ext uri="{FF2B5EF4-FFF2-40B4-BE49-F238E27FC236}">
                <a16:creationId xmlns:a16="http://schemas.microsoft.com/office/drawing/2014/main" id="{ECD28D38-0FE8-7E51-44AA-CD3B63E1110E}"/>
              </a:ext>
            </a:extLst>
          </p:cNvPr>
          <p:cNvSpPr/>
          <p:nvPr/>
        </p:nvSpPr>
        <p:spPr>
          <a:xfrm>
            <a:off x="4528805" y="2997669"/>
            <a:ext cx="3301756" cy="3458808"/>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uk-UA" b="1" dirty="0"/>
              <a:t>розробка методичних матеріалів для проведення ціннісного тестування </a:t>
            </a:r>
          </a:p>
          <a:p>
            <a:pPr marL="285750" indent="-285750">
              <a:buFont typeface="Wingdings" panose="05000000000000000000" pitchFamily="2" charset="2"/>
              <a:buChar char="q"/>
            </a:pPr>
            <a:r>
              <a:rPr lang="uk-UA" b="1" dirty="0"/>
              <a:t>організація та проведення тестового опитування в студентських групах </a:t>
            </a:r>
          </a:p>
          <a:p>
            <a:pPr marL="285750" indent="-285750">
              <a:buFont typeface="Wingdings" panose="05000000000000000000" pitchFamily="2" charset="2"/>
              <a:buChar char="q"/>
            </a:pPr>
            <a:r>
              <a:rPr lang="uk-UA" b="1" dirty="0"/>
              <a:t>2022-2023 рік</a:t>
            </a:r>
            <a:endParaRPr lang="uk-UA" b="1" dirty="0">
              <a:effectLst/>
              <a:latin typeface="Times New Roman" panose="02020603050405020304" pitchFamily="18" charset="0"/>
              <a:ea typeface="SimSun" panose="02010600030101010101" pitchFamily="2" charset="-122"/>
            </a:endParaRPr>
          </a:p>
        </p:txBody>
      </p:sp>
      <p:sp>
        <p:nvSpPr>
          <p:cNvPr id="22" name="Прямокутник: округлені кути 21">
            <a:extLst>
              <a:ext uri="{FF2B5EF4-FFF2-40B4-BE49-F238E27FC236}">
                <a16:creationId xmlns:a16="http://schemas.microsoft.com/office/drawing/2014/main" id="{3EDAFCD0-90F0-4D2A-AE69-2A4CDD48F693}"/>
              </a:ext>
            </a:extLst>
          </p:cNvPr>
          <p:cNvSpPr/>
          <p:nvPr/>
        </p:nvSpPr>
        <p:spPr>
          <a:xfrm>
            <a:off x="8427564" y="3004216"/>
            <a:ext cx="3160450" cy="3512506"/>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uk-UA" b="1" dirty="0"/>
              <a:t>узагальнення та оприлюднення  результатів дослідження</a:t>
            </a:r>
          </a:p>
          <a:p>
            <a:pPr marL="285750" indent="-285750">
              <a:buFont typeface="Wingdings" panose="05000000000000000000" pitchFamily="2" charset="2"/>
              <a:buChar char="q"/>
            </a:pPr>
            <a:r>
              <a:rPr lang="uk-UA" b="1" dirty="0"/>
              <a:t> впровадження результатів дослідження в практику освітнього процесу</a:t>
            </a:r>
          </a:p>
          <a:p>
            <a:pPr marL="285750" indent="-285750">
              <a:buFont typeface="Wingdings" panose="05000000000000000000" pitchFamily="2" charset="2"/>
              <a:buChar char="q"/>
            </a:pPr>
            <a:r>
              <a:rPr lang="uk-UA" b="1" dirty="0"/>
              <a:t>2023-2024 рік </a:t>
            </a:r>
            <a:endParaRPr lang="uk-UA" b="1" dirty="0">
              <a:effectLst/>
              <a:latin typeface="Times New Roman" panose="02020603050405020304" pitchFamily="18" charset="0"/>
              <a:ea typeface="SimSun" panose="02010600030101010101" pitchFamily="2" charset="-122"/>
            </a:endParaRPr>
          </a:p>
        </p:txBody>
      </p:sp>
      <p:sp>
        <p:nvSpPr>
          <p:cNvPr id="23" name="Стрілка: вправо 22">
            <a:extLst>
              <a:ext uri="{FF2B5EF4-FFF2-40B4-BE49-F238E27FC236}">
                <a16:creationId xmlns:a16="http://schemas.microsoft.com/office/drawing/2014/main" id="{6158FCF7-19B1-8B41-1D9C-E03A32C00EFD}"/>
              </a:ext>
            </a:extLst>
          </p:cNvPr>
          <p:cNvSpPr/>
          <p:nvPr/>
        </p:nvSpPr>
        <p:spPr>
          <a:xfrm rot="5400000">
            <a:off x="5981405" y="2678557"/>
            <a:ext cx="484633" cy="484632"/>
          </a:xfrm>
          <a:prstGeom prst="rightArrow">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Стрілка: вправо 23">
            <a:extLst>
              <a:ext uri="{FF2B5EF4-FFF2-40B4-BE49-F238E27FC236}">
                <a16:creationId xmlns:a16="http://schemas.microsoft.com/office/drawing/2014/main" id="{BFC8AC21-0CF3-CCD0-ED7C-A02199C1DA65}"/>
              </a:ext>
            </a:extLst>
          </p:cNvPr>
          <p:cNvSpPr/>
          <p:nvPr/>
        </p:nvSpPr>
        <p:spPr>
          <a:xfrm rot="5400000">
            <a:off x="9755609" y="2678558"/>
            <a:ext cx="484633" cy="484632"/>
          </a:xfrm>
          <a:prstGeom prst="rightArrow">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751391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6146" name="Picture 2" descr="Діаграма відповідей у Формах. Назва запитання: 8. СОЦІАЛЬНИЙ ПОРЯДОК (стабільність суспільства). Кількість відповідей: 85 відповідей.">
            <a:extLst>
              <a:ext uri="{FF2B5EF4-FFF2-40B4-BE49-F238E27FC236}">
                <a16:creationId xmlns:a16="http://schemas.microsoft.com/office/drawing/2014/main" id="{77F8D7CF-5CF4-3B45-79CA-A44650484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13" y="1715260"/>
            <a:ext cx="10198979" cy="429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9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8194" name="Picture 2" descr="Діаграма відповідей у Формах. Назва запитання: 9. ЖИТТЯ, СПОВНЕНЕ ВРАЖЕНЬ (прагнення до новизни). Кількість відповідей: 85 відповідей.">
            <a:extLst>
              <a:ext uri="{FF2B5EF4-FFF2-40B4-BE49-F238E27FC236}">
                <a16:creationId xmlns:a16="http://schemas.microsoft.com/office/drawing/2014/main" id="{4BDB55D1-D455-FDDA-8236-608439596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52" y="1829889"/>
            <a:ext cx="9750641" cy="410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71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10242" name="Picture 2" descr="Діаграма відповідей у Формах. Назва запитання: 13. НАЦІОНАЛЬНА БЕЗПЕКА (захищеність своєї нації від ворогів). Кількість відповідей: 85 відповідей.">
            <a:extLst>
              <a:ext uri="{FF2B5EF4-FFF2-40B4-BE49-F238E27FC236}">
                <a16:creationId xmlns:a16="http://schemas.microsoft.com/office/drawing/2014/main" id="{0A0B8CAB-9042-D8AC-0C71-E4BE81808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62" y="1829889"/>
            <a:ext cx="10443099" cy="4393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444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12290" name="Picture 2" descr="Діаграма відповідей у Формах. Назва запитання: 15. ПОВАГА ДУМКИ ІНШИХ (врахування інтересів інших людей, уникнення конфронтації). Кількість відповідей: 85 відповідей.">
            <a:extLst>
              <a:ext uri="{FF2B5EF4-FFF2-40B4-BE49-F238E27FC236}">
                <a16:creationId xmlns:a16="http://schemas.microsoft.com/office/drawing/2014/main" id="{F89F14F3-0D44-C26C-3EA1-D7ED94345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92" y="1715260"/>
            <a:ext cx="9067060" cy="381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61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p>
        </p:txBody>
      </p:sp>
      <p:pic>
        <p:nvPicPr>
          <p:cNvPr id="4098" name="Picture 2" descr="Діаграма відповідей у Формах. Назва запитання: 58. ПОТУРАЄ СВОЇМ БАЖАННЯМ (займається тим, що приносить задоволення). Кількість відповідей: 85 відповідей.">
            <a:extLst>
              <a:ext uri="{FF2B5EF4-FFF2-40B4-BE49-F238E27FC236}">
                <a16:creationId xmlns:a16="http://schemas.microsoft.com/office/drawing/2014/main" id="{48A5762E-D864-62FC-66F1-0FB4CD6A8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6238"/>
            <a:ext cx="11866880" cy="4992434"/>
          </a:xfrm>
          <a:prstGeom prst="rect">
            <a:avLst/>
          </a:prstGeom>
          <a:noFill/>
          <a:extLst>
            <a:ext uri="{909E8E84-426E-40DD-AFC4-6F175D3DCCD1}">
              <a14:hiddenFill xmlns:a14="http://schemas.microsoft.com/office/drawing/2010/main">
                <a:solidFill>
                  <a:srgbClr val="FFFFFF"/>
                </a:solidFill>
              </a14:hiddenFill>
            </a:ext>
          </a:extLst>
        </p:spPr>
      </p:pic>
      <p:sp>
        <p:nvSpPr>
          <p:cNvPr id="5" name="Блок-схема: об'єднання 4">
            <a:extLst>
              <a:ext uri="{FF2B5EF4-FFF2-40B4-BE49-F238E27FC236}">
                <a16:creationId xmlns:a16="http://schemas.microsoft.com/office/drawing/2014/main" id="{D3E488F7-CB68-5420-0945-77DD5AB144BE}"/>
              </a:ext>
            </a:extLst>
          </p:cNvPr>
          <p:cNvSpPr/>
          <p:nvPr/>
        </p:nvSpPr>
        <p:spPr>
          <a:xfrm>
            <a:off x="1676400" y="1251768"/>
            <a:ext cx="1295188" cy="649065"/>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Tree>
    <p:extLst>
      <p:ext uri="{BB962C8B-B14F-4D97-AF65-F5344CB8AC3E}">
        <p14:creationId xmlns:p14="http://schemas.microsoft.com/office/powerpoint/2010/main" val="3927488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14338" name="Picture 2" descr="Діаграма відповідей у Формах. Назва запитання: 31. ПРАВДА (правдиве, справжнє, істинне, чесне, життя по правді, пізнання правди). Кількість відповідей: 85 відповідей.">
            <a:extLst>
              <a:ext uri="{FF2B5EF4-FFF2-40B4-BE49-F238E27FC236}">
                <a16:creationId xmlns:a16="http://schemas.microsoft.com/office/drawing/2014/main" id="{1B094647-D33A-561D-9A0F-E2E556946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8" y="1829889"/>
            <a:ext cx="10198980" cy="429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680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dirty="0">
                <a:solidFill>
                  <a:schemeClr val="bg1"/>
                </a:solidFill>
              </a:rPr>
              <a:t>2 етап</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16386" name="Picture 2" descr="Діаграма відповідей у Формах. Назва запитання: 32. САМОСТІЙНИЙ (має надію на себе, самодостатній). Кількість відповідей: 85 відповідей.">
            <a:extLst>
              <a:ext uri="{FF2B5EF4-FFF2-40B4-BE49-F238E27FC236}">
                <a16:creationId xmlns:a16="http://schemas.microsoft.com/office/drawing/2014/main" id="{70CDCA0E-2F55-D60B-0FA4-0B19D8BD1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26" y="1829889"/>
            <a:ext cx="10171402" cy="427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792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dirty="0">
                <a:solidFill>
                  <a:schemeClr val="bg1"/>
                </a:solidFill>
              </a:rPr>
              <a:t>2 етап</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20482" name="Picture 2" descr="Діаграма відповідей у Формах. Назва запитання: 33. СТРИМАНИЙ (уникає крайнощів у почуттях і діях). Кількість відповідей: 85 відповідей.">
            <a:extLst>
              <a:ext uri="{FF2B5EF4-FFF2-40B4-BE49-F238E27FC236}">
                <a16:creationId xmlns:a16="http://schemas.microsoft.com/office/drawing/2014/main" id="{A2DB67C5-217A-8959-FEA8-FB17C365A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32" y="1827197"/>
            <a:ext cx="10502925" cy="441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0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dirty="0">
                <a:solidFill>
                  <a:schemeClr val="bg1"/>
                </a:solidFill>
              </a:rPr>
              <a:t>2 етап</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19458" name="Picture 2" descr="Діаграма відповідей у Формах. Назва запитання: 36. ВІДКРИТИЙ ДО ЧУЖИХ ДУМОК (терпимий до різних ідей і вірувань). Кількість відповідей: 85 відповідей.">
            <a:extLst>
              <a:ext uri="{FF2B5EF4-FFF2-40B4-BE49-F238E27FC236}">
                <a16:creationId xmlns:a16="http://schemas.microsoft.com/office/drawing/2014/main" id="{EBB9F8FC-BEF6-0582-921D-822DF4957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01" y="1891133"/>
            <a:ext cx="10198980" cy="429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3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dirty="0">
                <a:solidFill>
                  <a:schemeClr val="bg1"/>
                </a:solidFill>
              </a:rPr>
              <a:t>2 етап</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18434" name="Picture 2" descr="Діаграма відповідей у Формах. Назва запитання: 39. ТУРБОТЛИВИЙ ПРО ДОВКІЛЛЯ (зберігає природу). Кількість відповідей: 85 відповідей.">
            <a:extLst>
              <a:ext uri="{FF2B5EF4-FFF2-40B4-BE49-F238E27FC236}">
                <a16:creationId xmlns:a16="http://schemas.microsoft.com/office/drawing/2014/main" id="{C6B5D956-B80E-16D3-0AD6-1B57A9136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15" y="1715260"/>
            <a:ext cx="9706252" cy="408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0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FA852D0F-FBFF-9157-A99E-2DD97832E253}"/>
              </a:ext>
            </a:extLst>
          </p:cNvPr>
          <p:cNvSpPr>
            <a:spLocks noGrp="1"/>
          </p:cNvSpPr>
          <p:nvPr>
            <p:ph type="title"/>
          </p:nvPr>
        </p:nvSpPr>
        <p:spPr>
          <a:xfrm>
            <a:off x="1322627" y="64700"/>
            <a:ext cx="10198979" cy="772012"/>
          </a:xfrm>
        </p:spPr>
        <p:txBody>
          <a:bodyPr/>
          <a:lstStyle/>
          <a:p>
            <a:r>
              <a:rPr lang="uk-UA" sz="3600" b="1" kern="0" dirty="0">
                <a:solidFill>
                  <a:schemeClr val="bg1"/>
                </a:solidFill>
                <a:effectLst/>
                <a:latin typeface="Times New Roman" panose="02020603050405020304" pitchFamily="18" charset="0"/>
              </a:rPr>
              <a:t>ПАРАДИГМА ДОСЛІДНИЦЬКОГО НАПРЯМКУ</a:t>
            </a:r>
            <a:endParaRPr lang="uk-UA" sz="3600" dirty="0">
              <a:solidFill>
                <a:schemeClr val="bg1"/>
              </a:solidFill>
            </a:endParaRPr>
          </a:p>
        </p:txBody>
      </p:sp>
      <p:sp>
        <p:nvSpPr>
          <p:cNvPr id="7" name="Прямокутник: округлені кути 6">
            <a:extLst>
              <a:ext uri="{FF2B5EF4-FFF2-40B4-BE49-F238E27FC236}">
                <a16:creationId xmlns:a16="http://schemas.microsoft.com/office/drawing/2014/main" id="{A03886BA-66E0-55CD-33EB-ABA665BD789F}"/>
              </a:ext>
            </a:extLst>
          </p:cNvPr>
          <p:cNvSpPr/>
          <p:nvPr/>
        </p:nvSpPr>
        <p:spPr>
          <a:xfrm>
            <a:off x="0" y="5834411"/>
            <a:ext cx="12192000" cy="914400"/>
          </a:xfrm>
          <a:prstGeom prst="roundRect">
            <a:avLst/>
          </a:prstGeom>
          <a:solidFill>
            <a:schemeClr val="accent1">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bg1"/>
                </a:solidFill>
              </a:rPr>
              <a:t>ЖУРНАЛІСТ – КЛЮЧОВА ФІГУРА МЕДІАКОМУНІКАЦІЙНОГО ПРОЦЕСУ З ВИЗНАЧАЛЬНИМ ЦІННІСНИМ БАЗИСОМ</a:t>
            </a:r>
            <a:r>
              <a:rPr lang="uk-UA" sz="2400" b="1" dirty="0"/>
              <a:t>.  </a:t>
            </a:r>
          </a:p>
        </p:txBody>
      </p:sp>
      <p:sp>
        <p:nvSpPr>
          <p:cNvPr id="10" name="Овал 9">
            <a:extLst>
              <a:ext uri="{FF2B5EF4-FFF2-40B4-BE49-F238E27FC236}">
                <a16:creationId xmlns:a16="http://schemas.microsoft.com/office/drawing/2014/main" id="{DEA213E1-793B-FEE5-C38A-8B3846B3C3EB}"/>
              </a:ext>
            </a:extLst>
          </p:cNvPr>
          <p:cNvSpPr/>
          <p:nvPr/>
        </p:nvSpPr>
        <p:spPr>
          <a:xfrm>
            <a:off x="4899357" y="1418021"/>
            <a:ext cx="2194854" cy="1287978"/>
          </a:xfrm>
          <a:prstGeom prst="ellips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400" b="1" dirty="0"/>
              <a:t>ПРАВДА</a:t>
            </a:r>
          </a:p>
        </p:txBody>
      </p:sp>
      <p:sp>
        <p:nvSpPr>
          <p:cNvPr id="22" name="Овал 21">
            <a:extLst>
              <a:ext uri="{FF2B5EF4-FFF2-40B4-BE49-F238E27FC236}">
                <a16:creationId xmlns:a16="http://schemas.microsoft.com/office/drawing/2014/main" id="{26578A84-03FF-29F6-9537-EE234EF6B39B}"/>
              </a:ext>
            </a:extLst>
          </p:cNvPr>
          <p:cNvSpPr/>
          <p:nvPr/>
        </p:nvSpPr>
        <p:spPr>
          <a:xfrm>
            <a:off x="1491869" y="4252687"/>
            <a:ext cx="3193218" cy="1287978"/>
          </a:xfrm>
          <a:prstGeom prst="ellips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000" b="1" dirty="0"/>
              <a:t>ЖУРНАЛІСТИКА</a:t>
            </a:r>
          </a:p>
        </p:txBody>
      </p:sp>
      <p:sp>
        <p:nvSpPr>
          <p:cNvPr id="27" name="Овал 26">
            <a:extLst>
              <a:ext uri="{FF2B5EF4-FFF2-40B4-BE49-F238E27FC236}">
                <a16:creationId xmlns:a16="http://schemas.microsoft.com/office/drawing/2014/main" id="{FB895593-2EF2-576C-CA92-EDDD146DD5FF}"/>
              </a:ext>
            </a:extLst>
          </p:cNvPr>
          <p:cNvSpPr/>
          <p:nvPr/>
        </p:nvSpPr>
        <p:spPr>
          <a:xfrm>
            <a:off x="7626390" y="4282110"/>
            <a:ext cx="2994797" cy="1287978"/>
          </a:xfrm>
          <a:prstGeom prst="ellips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000" b="1" dirty="0"/>
              <a:t>СУСПІЛЬСТВО</a:t>
            </a:r>
          </a:p>
        </p:txBody>
      </p:sp>
      <p:sp>
        <p:nvSpPr>
          <p:cNvPr id="28" name="Рівнобедрений трикутник 27">
            <a:extLst>
              <a:ext uri="{FF2B5EF4-FFF2-40B4-BE49-F238E27FC236}">
                <a16:creationId xmlns:a16="http://schemas.microsoft.com/office/drawing/2014/main" id="{11BDF60E-6D24-C2DC-0999-C263CFDC02F8}"/>
              </a:ext>
            </a:extLst>
          </p:cNvPr>
          <p:cNvSpPr/>
          <p:nvPr/>
        </p:nvSpPr>
        <p:spPr>
          <a:xfrm>
            <a:off x="4225271" y="2302441"/>
            <a:ext cx="3864864" cy="2690532"/>
          </a:xfrm>
          <a:prstGeom prst="triangle">
            <a:avLst>
              <a:gd name="adj" fmla="val 480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Стрілка вниз 19">
            <a:extLst>
              <a:ext uri="{FF2B5EF4-FFF2-40B4-BE49-F238E27FC236}">
                <a16:creationId xmlns:a16="http://schemas.microsoft.com/office/drawing/2014/main" id="{590C0863-8BF0-4F2F-CF2A-9333D4476927}"/>
              </a:ext>
            </a:extLst>
          </p:cNvPr>
          <p:cNvSpPr/>
          <p:nvPr/>
        </p:nvSpPr>
        <p:spPr>
          <a:xfrm rot="19384224">
            <a:off x="6826002" y="2071624"/>
            <a:ext cx="484632" cy="3277319"/>
          </a:xfrm>
          <a:prstGeom prst="downArrow">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Рівнобедрений трикутник 31">
            <a:extLst>
              <a:ext uri="{FF2B5EF4-FFF2-40B4-BE49-F238E27FC236}">
                <a16:creationId xmlns:a16="http://schemas.microsoft.com/office/drawing/2014/main" id="{B98A11A9-73A0-1069-5C9D-2A458EE28C28}"/>
              </a:ext>
            </a:extLst>
          </p:cNvPr>
          <p:cNvSpPr/>
          <p:nvPr/>
        </p:nvSpPr>
        <p:spPr>
          <a:xfrm>
            <a:off x="5531862" y="3813070"/>
            <a:ext cx="1060704" cy="914400"/>
          </a:xfrm>
          <a:prstGeom prst="triangle">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3" name="Овал 32">
            <a:extLst>
              <a:ext uri="{FF2B5EF4-FFF2-40B4-BE49-F238E27FC236}">
                <a16:creationId xmlns:a16="http://schemas.microsoft.com/office/drawing/2014/main" id="{BB18DB5F-4664-ECCC-1BED-418D62BFD722}"/>
              </a:ext>
            </a:extLst>
          </p:cNvPr>
          <p:cNvSpPr/>
          <p:nvPr/>
        </p:nvSpPr>
        <p:spPr>
          <a:xfrm>
            <a:off x="5789984" y="3502738"/>
            <a:ext cx="600177" cy="589778"/>
          </a:xfrm>
          <a:prstGeom prst="ellipse">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Стрілка вниз 25">
            <a:extLst>
              <a:ext uri="{FF2B5EF4-FFF2-40B4-BE49-F238E27FC236}">
                <a16:creationId xmlns:a16="http://schemas.microsoft.com/office/drawing/2014/main" id="{1CF11FFC-3CB4-DDCF-77A1-C017B32B93F9}"/>
              </a:ext>
            </a:extLst>
          </p:cNvPr>
          <p:cNvSpPr/>
          <p:nvPr/>
        </p:nvSpPr>
        <p:spPr>
          <a:xfrm rot="16200000">
            <a:off x="6772251" y="4353032"/>
            <a:ext cx="484632" cy="42485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Стрілка вниз 25">
            <a:extLst>
              <a:ext uri="{FF2B5EF4-FFF2-40B4-BE49-F238E27FC236}">
                <a16:creationId xmlns:a16="http://schemas.microsoft.com/office/drawing/2014/main" id="{F3DB7598-AEDF-9383-3F91-D4BAC2E6CFB0}"/>
              </a:ext>
            </a:extLst>
          </p:cNvPr>
          <p:cNvSpPr/>
          <p:nvPr/>
        </p:nvSpPr>
        <p:spPr>
          <a:xfrm rot="5715778">
            <a:off x="4906096" y="4334569"/>
            <a:ext cx="484632" cy="42485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 name="Стрілка вниз 25">
            <a:extLst>
              <a:ext uri="{FF2B5EF4-FFF2-40B4-BE49-F238E27FC236}">
                <a16:creationId xmlns:a16="http://schemas.microsoft.com/office/drawing/2014/main" id="{EEA139FA-9843-23CA-C873-BEB06B84F420}"/>
              </a:ext>
            </a:extLst>
          </p:cNvPr>
          <p:cNvSpPr/>
          <p:nvPr/>
        </p:nvSpPr>
        <p:spPr>
          <a:xfrm rot="10971072">
            <a:off x="5754468" y="2934216"/>
            <a:ext cx="484632" cy="42485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ілка вниз 19">
            <a:extLst>
              <a:ext uri="{FF2B5EF4-FFF2-40B4-BE49-F238E27FC236}">
                <a16:creationId xmlns:a16="http://schemas.microsoft.com/office/drawing/2014/main" id="{5BC60CC9-D3F6-CD77-5E25-B2FC8AB6AFA8}"/>
              </a:ext>
            </a:extLst>
          </p:cNvPr>
          <p:cNvSpPr/>
          <p:nvPr/>
        </p:nvSpPr>
        <p:spPr>
          <a:xfrm rot="12783140">
            <a:off x="4960544" y="2036109"/>
            <a:ext cx="484632" cy="3261399"/>
          </a:xfrm>
          <a:prstGeom prst="downArrow">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ілка вниз 19">
            <a:extLst>
              <a:ext uri="{FF2B5EF4-FFF2-40B4-BE49-F238E27FC236}">
                <a16:creationId xmlns:a16="http://schemas.microsoft.com/office/drawing/2014/main" id="{7EBAE5DC-CE2C-770F-8127-C73CEB47EB6A}"/>
              </a:ext>
            </a:extLst>
          </p:cNvPr>
          <p:cNvSpPr/>
          <p:nvPr/>
        </p:nvSpPr>
        <p:spPr>
          <a:xfrm rot="16200000">
            <a:off x="5954721" y="3365009"/>
            <a:ext cx="484632" cy="3372675"/>
          </a:xfrm>
          <a:prstGeom prst="downArrow">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859642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p>
        </p:txBody>
      </p:sp>
      <p:pic>
        <p:nvPicPr>
          <p:cNvPr id="6" name="Picture 2" descr="Діаграма відповідей у Формах. Назва запитання: 50. КОРИСНИЙ (працює на добро інших). Кількість відповідей: 85 відповідей.">
            <a:extLst>
              <a:ext uri="{FF2B5EF4-FFF2-40B4-BE49-F238E27FC236}">
                <a16:creationId xmlns:a16="http://schemas.microsoft.com/office/drawing/2014/main" id="{D1256241-CCE2-B9E4-5F04-7D6033552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96" y="1468698"/>
            <a:ext cx="10984904" cy="4621384"/>
          </a:xfrm>
          <a:prstGeom prst="rect">
            <a:avLst/>
          </a:prstGeom>
          <a:noFill/>
          <a:extLst>
            <a:ext uri="{909E8E84-426E-40DD-AFC4-6F175D3DCCD1}">
              <a14:hiddenFill xmlns:a14="http://schemas.microsoft.com/office/drawing/2010/main">
                <a:solidFill>
                  <a:srgbClr val="FFFFFF"/>
                </a:solidFill>
              </a14:hiddenFill>
            </a:ext>
          </a:extLst>
        </p:spPr>
      </p:pic>
      <p:sp>
        <p:nvSpPr>
          <p:cNvPr id="7" name="Блок-схема: об'єднання 6">
            <a:extLst>
              <a:ext uri="{FF2B5EF4-FFF2-40B4-BE49-F238E27FC236}">
                <a16:creationId xmlns:a16="http://schemas.microsoft.com/office/drawing/2014/main" id="{E1E692CB-0F05-AA63-D682-D78411EDB577}"/>
              </a:ext>
            </a:extLst>
          </p:cNvPr>
          <p:cNvSpPr/>
          <p:nvPr/>
        </p:nvSpPr>
        <p:spPr>
          <a:xfrm>
            <a:off x="1746801" y="124344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Tree>
    <p:extLst>
      <p:ext uri="{BB962C8B-B14F-4D97-AF65-F5344CB8AC3E}">
        <p14:creationId xmlns:p14="http://schemas.microsoft.com/office/powerpoint/2010/main" val="325143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p>
        </p:txBody>
      </p:sp>
      <p:pic>
        <p:nvPicPr>
          <p:cNvPr id="3074" name="Picture 2" descr="Діаграма відповідей у Формах. Назва запитання: 53. ВІДПОВІДАЛЬНИЙ (надійний, який заслуговує довіри). Кількість відповідей: 85 відповідей.">
            <a:extLst>
              <a:ext uri="{FF2B5EF4-FFF2-40B4-BE49-F238E27FC236}">
                <a16:creationId xmlns:a16="http://schemas.microsoft.com/office/drawing/2014/main" id="{B0D4C2C2-CE95-140D-7ACA-DAFB9FC70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01" y="1690633"/>
            <a:ext cx="10964362" cy="4612742"/>
          </a:xfrm>
          <a:prstGeom prst="rect">
            <a:avLst/>
          </a:prstGeom>
          <a:noFill/>
          <a:extLst>
            <a:ext uri="{909E8E84-426E-40DD-AFC4-6F175D3DCCD1}">
              <a14:hiddenFill xmlns:a14="http://schemas.microsoft.com/office/drawing/2010/main">
                <a:solidFill>
                  <a:srgbClr val="FFFFFF"/>
                </a:solidFill>
              </a14:hiddenFill>
            </a:ext>
          </a:extLst>
        </p:spPr>
      </p:pic>
      <p:sp>
        <p:nvSpPr>
          <p:cNvPr id="7" name="Блок-схема: об'єднання 6">
            <a:extLst>
              <a:ext uri="{FF2B5EF4-FFF2-40B4-BE49-F238E27FC236}">
                <a16:creationId xmlns:a16="http://schemas.microsoft.com/office/drawing/2014/main" id="{70AB7D6C-9386-7C32-7866-CCB221EE5522}"/>
              </a:ext>
            </a:extLst>
          </p:cNvPr>
          <p:cNvSpPr/>
          <p:nvPr/>
        </p:nvSpPr>
        <p:spPr>
          <a:xfrm>
            <a:off x="1584438" y="1141342"/>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Tree>
    <p:extLst>
      <p:ext uri="{BB962C8B-B14F-4D97-AF65-F5344CB8AC3E}">
        <p14:creationId xmlns:p14="http://schemas.microsoft.com/office/powerpoint/2010/main" val="1700992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dirty="0">
                <a:solidFill>
                  <a:schemeClr val="bg1"/>
                </a:solidFill>
              </a:rPr>
              <a:t>2 етап</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17410" name="Picture 2" descr="Діаграма відповідей у Формах. Назва запитання: 51. ЯКИЙ НАСОЛОДЖУЄТЬСЯ ЖИТТЯМ (їжею, близькістю, розвагами та ін.). Кількість відповідей: 85 відповідей.">
            <a:extLst>
              <a:ext uri="{FF2B5EF4-FFF2-40B4-BE49-F238E27FC236}">
                <a16:creationId xmlns:a16="http://schemas.microsoft.com/office/drawing/2014/main" id="{617C29D3-35B9-58F7-C9A0-696D36B2F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93" y="1829889"/>
            <a:ext cx="9724008" cy="409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979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dirty="0">
                <a:solidFill>
                  <a:schemeClr val="bg1"/>
                </a:solidFill>
              </a:rPr>
              <a:t>2 етап</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25602" name="Picture 2" descr="Діаграма відповідей у Формах. Назва запитання: 55. СХИЛЬНИЙ ПРОЩАТИ (прагне прощати інших). Кількість відповідей: 85 відповідей.">
            <a:extLst>
              <a:ext uri="{FF2B5EF4-FFF2-40B4-BE49-F238E27FC236}">
                <a16:creationId xmlns:a16="http://schemas.microsoft.com/office/drawing/2014/main" id="{621E1548-FA75-8F8D-A682-0D4E81D60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30" y="1791687"/>
            <a:ext cx="10671740" cy="448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5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dirty="0">
                <a:solidFill>
                  <a:schemeClr val="bg1"/>
                </a:solidFill>
              </a:rPr>
              <a:t>2 етап</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24578" name="Picture 2" descr="Діаграма відповідей у Формах. Назва запитання: 56. УСПІШНИЙ (досягає мети). Кількість відповідей: 85 відповідей.">
            <a:extLst>
              <a:ext uri="{FF2B5EF4-FFF2-40B4-BE49-F238E27FC236}">
                <a16:creationId xmlns:a16="http://schemas.microsoft.com/office/drawing/2014/main" id="{59960588-E07E-02A3-FA3B-029374B36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82" y="1715260"/>
            <a:ext cx="10608435" cy="446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544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dirty="0">
                <a:solidFill>
                  <a:schemeClr val="bg1"/>
                </a:solidFill>
              </a:rPr>
              <a:t>2 етап</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23554" name="Picture 2" descr="Діаграма відповідей у Формах. Назва запитання: 58. ПОТУРАЄ СВОЇМ БАЖАННЯМ (займається тим, що приносить задоволення). Кількість відповідей: 85 відповідей.">
            <a:extLst>
              <a:ext uri="{FF2B5EF4-FFF2-40B4-BE49-F238E27FC236}">
                <a16:creationId xmlns:a16="http://schemas.microsoft.com/office/drawing/2014/main" id="{E640FC2E-F112-5906-DA94-42F009B49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44" y="1715260"/>
            <a:ext cx="10398711" cy="437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5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dirty="0">
                <a:solidFill>
                  <a:schemeClr val="bg1"/>
                </a:solidFill>
              </a:rPr>
              <a:t>2 етап</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21506" name="Picture 2" descr="Діаграма відповідей у Формах. Назва запитання: 59. ПРАВДИВИЙ (намагається говорити і чинити правду, бути чесним, відвертим). Кількість відповідей: 85 відповідей.">
            <a:extLst>
              <a:ext uri="{FF2B5EF4-FFF2-40B4-BE49-F238E27FC236}">
                <a16:creationId xmlns:a16="http://schemas.microsoft.com/office/drawing/2014/main" id="{92C9FF88-FB15-A949-5CC3-D91D308DB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55" y="1829889"/>
            <a:ext cx="10418517" cy="4383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092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dirty="0">
                <a:solidFill>
                  <a:schemeClr val="bg1"/>
                </a:solidFill>
              </a:rPr>
              <a:t>2 етап</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26626" name="Picture 2" descr="Діаграма відповідей у Формах. Назва запитання: 60. ПРАВДОЦЕНТРИЧНИЙ (прагне правди в своєму житті над усе: шукає, пізнає, відстоює правду, будує життя за правдою). Кількість відповідей: 85 відповідей.">
            <a:extLst>
              <a:ext uri="{FF2B5EF4-FFF2-40B4-BE49-F238E27FC236}">
                <a16:creationId xmlns:a16="http://schemas.microsoft.com/office/drawing/2014/main" id="{4218684D-EFC6-A69A-3C59-3BF11B9AC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90" y="1829889"/>
            <a:ext cx="9431043" cy="427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733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i="1" dirty="0">
                <a:solidFill>
                  <a:schemeClr val="bg1"/>
                </a:solidFill>
              </a:rPr>
              <a:t>Тест </a:t>
            </a:r>
            <a:r>
              <a:rPr lang="uk-UA" sz="3200" i="1" dirty="0">
                <a:solidFill>
                  <a:schemeClr val="bg1"/>
                </a:solidFill>
              </a:rPr>
              <a:t>2: ПРОФІЛЬ ОСОБИСТОСТІ</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28674" name="Picture 2" descr="Діаграма відповідей у Формах. Назва запитання: . Кількість відповідей: .">
            <a:extLst>
              <a:ext uri="{FF2B5EF4-FFF2-40B4-BE49-F238E27FC236}">
                <a16:creationId xmlns:a16="http://schemas.microsoft.com/office/drawing/2014/main" id="{E39588CD-561F-2761-EC9D-25AAB7308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95" y="1947786"/>
            <a:ext cx="10193687" cy="447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672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i="1" dirty="0">
                <a:solidFill>
                  <a:schemeClr val="bg1"/>
                </a:solidFill>
              </a:rPr>
              <a:t>Тест </a:t>
            </a:r>
            <a:r>
              <a:rPr lang="uk-UA" sz="3200" i="1" dirty="0">
                <a:solidFill>
                  <a:schemeClr val="bg1"/>
                </a:solidFill>
              </a:rPr>
              <a:t>2: ПРОФІЛЬ ОСОБИСТОСТІ</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31746" name="Picture 2" descr="Діаграма відповідей у Формах. Назва запитання: . Кількість відповідей: .">
            <a:extLst>
              <a:ext uri="{FF2B5EF4-FFF2-40B4-BE49-F238E27FC236}">
                <a16:creationId xmlns:a16="http://schemas.microsoft.com/office/drawing/2014/main" id="{80A74670-F537-FF82-862E-A1968C039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709" y="1839784"/>
            <a:ext cx="9997518" cy="439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0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FA852D0F-FBFF-9157-A99E-2DD97832E253}"/>
              </a:ext>
            </a:extLst>
          </p:cNvPr>
          <p:cNvSpPr>
            <a:spLocks noGrp="1"/>
          </p:cNvSpPr>
          <p:nvPr>
            <p:ph type="title"/>
          </p:nvPr>
        </p:nvSpPr>
        <p:spPr>
          <a:xfrm>
            <a:off x="1322627" y="64700"/>
            <a:ext cx="10198979" cy="772012"/>
          </a:xfrm>
        </p:spPr>
        <p:txBody>
          <a:bodyPr/>
          <a:lstStyle/>
          <a:p>
            <a:r>
              <a:rPr lang="uk-UA" sz="3600" b="1" kern="0" dirty="0">
                <a:solidFill>
                  <a:schemeClr val="bg1"/>
                </a:solidFill>
                <a:effectLst/>
                <a:latin typeface="Times New Roman" panose="02020603050405020304" pitchFamily="18" charset="0"/>
              </a:rPr>
              <a:t>ПАРАДИГМА ДОСЛІДНИЦЬКОГО НАПРЯМКУ</a:t>
            </a:r>
            <a:endParaRPr lang="uk-UA" sz="3600" dirty="0">
              <a:solidFill>
                <a:schemeClr val="bg1"/>
              </a:solidFill>
            </a:endParaRPr>
          </a:p>
        </p:txBody>
      </p:sp>
      <p:sp>
        <p:nvSpPr>
          <p:cNvPr id="7" name="Прямокутник: округлені кути 6">
            <a:extLst>
              <a:ext uri="{FF2B5EF4-FFF2-40B4-BE49-F238E27FC236}">
                <a16:creationId xmlns:a16="http://schemas.microsoft.com/office/drawing/2014/main" id="{A03886BA-66E0-55CD-33EB-ABA665BD789F}"/>
              </a:ext>
            </a:extLst>
          </p:cNvPr>
          <p:cNvSpPr/>
          <p:nvPr/>
        </p:nvSpPr>
        <p:spPr>
          <a:xfrm>
            <a:off x="0" y="5834411"/>
            <a:ext cx="12192000" cy="914400"/>
          </a:xfrm>
          <a:prstGeom prst="roundRect">
            <a:avLst/>
          </a:prstGeom>
          <a:solidFill>
            <a:schemeClr val="accent1">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bg1"/>
                </a:solidFill>
              </a:rPr>
              <a:t>ЖУРНАЛІСТ – КЛЮЧОВА ФІГУРА МЕДІАКОМУНІКАЦІЙНОГО ПРОЦЕСУ З ВИЗНАЧАЛЬНИМ ЦІННІСНИМ БАЗИСОМ</a:t>
            </a:r>
            <a:r>
              <a:rPr lang="uk-UA" sz="2400" b="1" dirty="0"/>
              <a:t>.  </a:t>
            </a:r>
          </a:p>
        </p:txBody>
      </p:sp>
      <p:sp>
        <p:nvSpPr>
          <p:cNvPr id="10" name="Овал 9">
            <a:extLst>
              <a:ext uri="{FF2B5EF4-FFF2-40B4-BE49-F238E27FC236}">
                <a16:creationId xmlns:a16="http://schemas.microsoft.com/office/drawing/2014/main" id="{DEA213E1-793B-FEE5-C38A-8B3846B3C3EB}"/>
              </a:ext>
            </a:extLst>
          </p:cNvPr>
          <p:cNvSpPr/>
          <p:nvPr/>
        </p:nvSpPr>
        <p:spPr>
          <a:xfrm>
            <a:off x="4899357" y="1418021"/>
            <a:ext cx="2194854" cy="1287978"/>
          </a:xfrm>
          <a:prstGeom prst="ellips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400" b="1" dirty="0"/>
              <a:t>ПРАВДА</a:t>
            </a:r>
          </a:p>
        </p:txBody>
      </p:sp>
      <p:sp>
        <p:nvSpPr>
          <p:cNvPr id="22" name="Овал 21">
            <a:extLst>
              <a:ext uri="{FF2B5EF4-FFF2-40B4-BE49-F238E27FC236}">
                <a16:creationId xmlns:a16="http://schemas.microsoft.com/office/drawing/2014/main" id="{26578A84-03FF-29F6-9537-EE234EF6B39B}"/>
              </a:ext>
            </a:extLst>
          </p:cNvPr>
          <p:cNvSpPr/>
          <p:nvPr/>
        </p:nvSpPr>
        <p:spPr>
          <a:xfrm>
            <a:off x="1491869" y="4252687"/>
            <a:ext cx="3193218" cy="1287978"/>
          </a:xfrm>
          <a:prstGeom prst="ellips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000" b="1" dirty="0"/>
              <a:t>ЖУРНАЛІСТИКА</a:t>
            </a:r>
          </a:p>
        </p:txBody>
      </p:sp>
      <p:sp>
        <p:nvSpPr>
          <p:cNvPr id="27" name="Овал 26">
            <a:extLst>
              <a:ext uri="{FF2B5EF4-FFF2-40B4-BE49-F238E27FC236}">
                <a16:creationId xmlns:a16="http://schemas.microsoft.com/office/drawing/2014/main" id="{FB895593-2EF2-576C-CA92-EDDD146DD5FF}"/>
              </a:ext>
            </a:extLst>
          </p:cNvPr>
          <p:cNvSpPr/>
          <p:nvPr/>
        </p:nvSpPr>
        <p:spPr>
          <a:xfrm>
            <a:off x="7626390" y="4282110"/>
            <a:ext cx="2994797" cy="1287978"/>
          </a:xfrm>
          <a:prstGeom prst="ellips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000" b="1" dirty="0"/>
              <a:t>СУСПІЛЬСТВО</a:t>
            </a:r>
          </a:p>
        </p:txBody>
      </p:sp>
      <p:sp>
        <p:nvSpPr>
          <p:cNvPr id="28" name="Рівнобедрений трикутник 27">
            <a:extLst>
              <a:ext uri="{FF2B5EF4-FFF2-40B4-BE49-F238E27FC236}">
                <a16:creationId xmlns:a16="http://schemas.microsoft.com/office/drawing/2014/main" id="{11BDF60E-6D24-C2DC-0999-C263CFDC02F8}"/>
              </a:ext>
            </a:extLst>
          </p:cNvPr>
          <p:cNvSpPr/>
          <p:nvPr/>
        </p:nvSpPr>
        <p:spPr>
          <a:xfrm>
            <a:off x="4225271" y="2302441"/>
            <a:ext cx="3864864" cy="2690532"/>
          </a:xfrm>
          <a:prstGeom prst="triangle">
            <a:avLst>
              <a:gd name="adj" fmla="val 480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Стрілка вниз 19">
            <a:extLst>
              <a:ext uri="{FF2B5EF4-FFF2-40B4-BE49-F238E27FC236}">
                <a16:creationId xmlns:a16="http://schemas.microsoft.com/office/drawing/2014/main" id="{590C0863-8BF0-4F2F-CF2A-9333D4476927}"/>
              </a:ext>
            </a:extLst>
          </p:cNvPr>
          <p:cNvSpPr/>
          <p:nvPr/>
        </p:nvSpPr>
        <p:spPr>
          <a:xfrm rot="19384224">
            <a:off x="6826002" y="2071624"/>
            <a:ext cx="484632" cy="3277319"/>
          </a:xfrm>
          <a:prstGeom prst="downArrow">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Рівнобедрений трикутник 31">
            <a:extLst>
              <a:ext uri="{FF2B5EF4-FFF2-40B4-BE49-F238E27FC236}">
                <a16:creationId xmlns:a16="http://schemas.microsoft.com/office/drawing/2014/main" id="{B98A11A9-73A0-1069-5C9D-2A458EE28C28}"/>
              </a:ext>
            </a:extLst>
          </p:cNvPr>
          <p:cNvSpPr/>
          <p:nvPr/>
        </p:nvSpPr>
        <p:spPr>
          <a:xfrm>
            <a:off x="5531862" y="3813070"/>
            <a:ext cx="1060704" cy="914400"/>
          </a:xfrm>
          <a:prstGeom prst="triangle">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3" name="Овал 32">
            <a:extLst>
              <a:ext uri="{FF2B5EF4-FFF2-40B4-BE49-F238E27FC236}">
                <a16:creationId xmlns:a16="http://schemas.microsoft.com/office/drawing/2014/main" id="{BB18DB5F-4664-ECCC-1BED-418D62BFD722}"/>
              </a:ext>
            </a:extLst>
          </p:cNvPr>
          <p:cNvSpPr/>
          <p:nvPr/>
        </p:nvSpPr>
        <p:spPr>
          <a:xfrm>
            <a:off x="5789984" y="3502738"/>
            <a:ext cx="600177" cy="589778"/>
          </a:xfrm>
          <a:prstGeom prst="ellipse">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Стрілка вниз 25">
            <a:extLst>
              <a:ext uri="{FF2B5EF4-FFF2-40B4-BE49-F238E27FC236}">
                <a16:creationId xmlns:a16="http://schemas.microsoft.com/office/drawing/2014/main" id="{1CF11FFC-3CB4-DDCF-77A1-C017B32B93F9}"/>
              </a:ext>
            </a:extLst>
          </p:cNvPr>
          <p:cNvSpPr/>
          <p:nvPr/>
        </p:nvSpPr>
        <p:spPr>
          <a:xfrm rot="16200000">
            <a:off x="6772251" y="4353032"/>
            <a:ext cx="484632" cy="42485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Стрілка вниз 25">
            <a:extLst>
              <a:ext uri="{FF2B5EF4-FFF2-40B4-BE49-F238E27FC236}">
                <a16:creationId xmlns:a16="http://schemas.microsoft.com/office/drawing/2014/main" id="{F3DB7598-AEDF-9383-3F91-D4BAC2E6CFB0}"/>
              </a:ext>
            </a:extLst>
          </p:cNvPr>
          <p:cNvSpPr/>
          <p:nvPr/>
        </p:nvSpPr>
        <p:spPr>
          <a:xfrm rot="5715778">
            <a:off x="4906096" y="4334569"/>
            <a:ext cx="484632" cy="42485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 name="Стрілка вниз 25">
            <a:extLst>
              <a:ext uri="{FF2B5EF4-FFF2-40B4-BE49-F238E27FC236}">
                <a16:creationId xmlns:a16="http://schemas.microsoft.com/office/drawing/2014/main" id="{EEA139FA-9843-23CA-C873-BEB06B84F420}"/>
              </a:ext>
            </a:extLst>
          </p:cNvPr>
          <p:cNvSpPr/>
          <p:nvPr/>
        </p:nvSpPr>
        <p:spPr>
          <a:xfrm rot="10971072">
            <a:off x="5754468" y="2934216"/>
            <a:ext cx="484632" cy="42485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кутник: округлені кути 1">
            <a:extLst>
              <a:ext uri="{FF2B5EF4-FFF2-40B4-BE49-F238E27FC236}">
                <a16:creationId xmlns:a16="http://schemas.microsoft.com/office/drawing/2014/main" id="{2CC917D6-A787-E01C-6399-9582E2A8A6F7}"/>
              </a:ext>
            </a:extLst>
          </p:cNvPr>
          <p:cNvSpPr/>
          <p:nvPr/>
        </p:nvSpPr>
        <p:spPr>
          <a:xfrm>
            <a:off x="703413" y="1955521"/>
            <a:ext cx="3193219" cy="1222465"/>
          </a:xfrm>
          <a:prstGeom prst="roundRect">
            <a:avLst>
              <a:gd name="adj"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b="1" dirty="0"/>
              <a:t>ЦІННІСНИЙ БАЗИС ОСОБИСТОСТІ</a:t>
            </a:r>
          </a:p>
        </p:txBody>
      </p:sp>
      <p:sp>
        <p:nvSpPr>
          <p:cNvPr id="4" name="Блок-схема: об'єднання 3">
            <a:extLst>
              <a:ext uri="{FF2B5EF4-FFF2-40B4-BE49-F238E27FC236}">
                <a16:creationId xmlns:a16="http://schemas.microsoft.com/office/drawing/2014/main" id="{3C898F94-D995-78F5-A451-EE0AD739AD38}"/>
              </a:ext>
            </a:extLst>
          </p:cNvPr>
          <p:cNvSpPr/>
          <p:nvPr/>
        </p:nvSpPr>
        <p:spPr>
          <a:xfrm>
            <a:off x="1738641" y="1235697"/>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
        <p:nvSpPr>
          <p:cNvPr id="8" name="Стрілка вниз 25">
            <a:extLst>
              <a:ext uri="{FF2B5EF4-FFF2-40B4-BE49-F238E27FC236}">
                <a16:creationId xmlns:a16="http://schemas.microsoft.com/office/drawing/2014/main" id="{47A1DC17-A948-D061-13CB-AC62BA20E821}"/>
              </a:ext>
            </a:extLst>
          </p:cNvPr>
          <p:cNvSpPr/>
          <p:nvPr/>
        </p:nvSpPr>
        <p:spPr>
          <a:xfrm rot="18475870">
            <a:off x="4064187" y="3139754"/>
            <a:ext cx="484632" cy="824956"/>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ілка вниз 19">
            <a:extLst>
              <a:ext uri="{FF2B5EF4-FFF2-40B4-BE49-F238E27FC236}">
                <a16:creationId xmlns:a16="http://schemas.microsoft.com/office/drawing/2014/main" id="{5BC60CC9-D3F6-CD77-5E25-B2FC8AB6AFA8}"/>
              </a:ext>
            </a:extLst>
          </p:cNvPr>
          <p:cNvSpPr/>
          <p:nvPr/>
        </p:nvSpPr>
        <p:spPr>
          <a:xfrm rot="12783140">
            <a:off x="4960544" y="2036109"/>
            <a:ext cx="484632" cy="3261399"/>
          </a:xfrm>
          <a:prstGeom prst="downArrow">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ілка вниз 19">
            <a:extLst>
              <a:ext uri="{FF2B5EF4-FFF2-40B4-BE49-F238E27FC236}">
                <a16:creationId xmlns:a16="http://schemas.microsoft.com/office/drawing/2014/main" id="{7EBAE5DC-CE2C-770F-8127-C73CEB47EB6A}"/>
              </a:ext>
            </a:extLst>
          </p:cNvPr>
          <p:cNvSpPr/>
          <p:nvPr/>
        </p:nvSpPr>
        <p:spPr>
          <a:xfrm rot="16200000">
            <a:off x="5954721" y="3365009"/>
            <a:ext cx="484632" cy="3372675"/>
          </a:xfrm>
          <a:prstGeom prst="downArrow">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272981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i="1" dirty="0">
                <a:solidFill>
                  <a:schemeClr val="bg1"/>
                </a:solidFill>
              </a:rPr>
              <a:t>Тест </a:t>
            </a:r>
            <a:r>
              <a:rPr lang="uk-UA" sz="3200" i="1" dirty="0">
                <a:solidFill>
                  <a:schemeClr val="bg1"/>
                </a:solidFill>
              </a:rPr>
              <a:t>2: ПРОФІЛЬ ОСОБИСТОСТІ</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30724" name="Picture 4" descr="Діаграма відповідей у Формах. Назва запитання: . Кількість відповідей: .">
            <a:extLst>
              <a:ext uri="{FF2B5EF4-FFF2-40B4-BE49-F238E27FC236}">
                <a16:creationId xmlns:a16="http://schemas.microsoft.com/office/drawing/2014/main" id="{CF317D33-FCB3-5421-5BC8-BC248FC0B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60" y="1899881"/>
            <a:ext cx="9724008" cy="427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85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РЕЗУЛЬТАТИ ОПИТУВАННЯ</a:t>
            </a:r>
            <a:br>
              <a:rPr lang="uk-UA" sz="3600" dirty="0">
                <a:solidFill>
                  <a:schemeClr val="bg1"/>
                </a:solidFill>
              </a:rPr>
            </a:br>
            <a:r>
              <a:rPr lang="uk-UA" sz="3600" i="1" dirty="0">
                <a:solidFill>
                  <a:schemeClr val="bg1"/>
                </a:solidFill>
              </a:rPr>
              <a:t>Тест </a:t>
            </a:r>
            <a:r>
              <a:rPr lang="uk-UA" sz="3200" i="1" dirty="0">
                <a:solidFill>
                  <a:schemeClr val="bg1"/>
                </a:solidFill>
              </a:rPr>
              <a:t>2: ПРОФІЛЬ ОСОБИСТОСТІ</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pic>
        <p:nvPicPr>
          <p:cNvPr id="32770" name="Picture 2" descr="Діаграма відповідей у Формах. Назва запитання: . Кількість відповідей: .">
            <a:extLst>
              <a:ext uri="{FF2B5EF4-FFF2-40B4-BE49-F238E27FC236}">
                <a16:creationId xmlns:a16="http://schemas.microsoft.com/office/drawing/2014/main" id="{6BF2EC8F-862F-71DC-76A1-5AA1893FE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788" y="1802013"/>
            <a:ext cx="9795029" cy="446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285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D4DAECD3-110E-D14E-FBBE-758B71C88ED4}"/>
              </a:ext>
            </a:extLst>
          </p:cNvPr>
          <p:cNvSpPr>
            <a:spLocks noGrp="1"/>
          </p:cNvSpPr>
          <p:nvPr>
            <p:ph type="dt" sz="half" idx="10"/>
          </p:nvPr>
        </p:nvSpPr>
        <p:spPr/>
        <p:txBody>
          <a:bodyPr/>
          <a:lstStyle/>
          <a:p>
            <a:fld id="{1FB6C6D3-3C59-410A-B4D7-840AABCC98ED}" type="datetime1">
              <a:rPr lang="uk-UA" smtClean="0"/>
              <a:t>19.06.2023</a:t>
            </a:fld>
            <a:endParaRPr lang="en-US" dirty="0"/>
          </a:p>
        </p:txBody>
      </p:sp>
      <p:sp>
        <p:nvSpPr>
          <p:cNvPr id="3" name="Місце для нижнього колонтитула 2">
            <a:extLst>
              <a:ext uri="{FF2B5EF4-FFF2-40B4-BE49-F238E27FC236}">
                <a16:creationId xmlns:a16="http://schemas.microsoft.com/office/drawing/2014/main" id="{03837BE9-3D6D-36AF-3E7C-D46C745C6AF1}"/>
              </a:ext>
            </a:extLst>
          </p:cNvPr>
          <p:cNvSpPr>
            <a:spLocks noGrp="1"/>
          </p:cNvSpPr>
          <p:nvPr>
            <p:ph type="ftr" sz="quarter" idx="11"/>
          </p:nvPr>
        </p:nvSpPr>
        <p:spPr/>
        <p:txBody>
          <a:bodyPr/>
          <a:lstStyle/>
          <a:p>
            <a:r>
              <a:rPr lang="ru-RU" dirty="0"/>
              <a:t>Петренко С. І., доктор </a:t>
            </a:r>
            <a:r>
              <a:rPr lang="ru-RU" dirty="0" err="1"/>
              <a:t>філософії</a:t>
            </a:r>
            <a:r>
              <a:rPr lang="ru-RU" dirty="0"/>
              <a:t> з </a:t>
            </a:r>
            <a:r>
              <a:rPr lang="ru-RU" dirty="0" err="1"/>
              <a:t>журналістики</a:t>
            </a:r>
            <a:r>
              <a:rPr lang="ru-RU" dirty="0"/>
              <a:t> (</a:t>
            </a:r>
            <a:r>
              <a:rPr lang="en-US" dirty="0"/>
              <a:t>PhD</a:t>
            </a:r>
            <a:r>
              <a:rPr lang="uk-UA" dirty="0"/>
              <a:t>), доцент кафедри журналістики та нових медіа</a:t>
            </a:r>
            <a:endParaRPr lang="en-US" dirty="0"/>
          </a:p>
        </p:txBody>
      </p:sp>
      <p:sp>
        <p:nvSpPr>
          <p:cNvPr id="4" name="Заголовок 3">
            <a:extLst>
              <a:ext uri="{FF2B5EF4-FFF2-40B4-BE49-F238E27FC236}">
                <a16:creationId xmlns:a16="http://schemas.microsoft.com/office/drawing/2014/main" id="{3CD3D485-5D89-28D2-BA23-AE06AE5AC73A}"/>
              </a:ext>
            </a:extLst>
          </p:cNvPr>
          <p:cNvSpPr>
            <a:spLocks noGrp="1"/>
          </p:cNvSpPr>
          <p:nvPr>
            <p:ph type="title"/>
          </p:nvPr>
        </p:nvSpPr>
        <p:spPr/>
        <p:txBody>
          <a:bodyPr/>
          <a:lstStyle/>
          <a:p>
            <a:r>
              <a:rPr lang="uk-UA" sz="3600" dirty="0">
                <a:solidFill>
                  <a:schemeClr val="bg1"/>
                </a:solidFill>
              </a:rPr>
              <a:t>ВИСНОВКИ</a:t>
            </a:r>
            <a:br>
              <a:rPr lang="uk-UA" sz="3600" dirty="0">
                <a:solidFill>
                  <a:schemeClr val="bg1"/>
                </a:solidFill>
              </a:rPr>
            </a:br>
            <a:endParaRPr lang="uk-UA" sz="3600" dirty="0">
              <a:solidFill>
                <a:schemeClr val="bg1"/>
              </a:solidFill>
            </a:endParaRPr>
          </a:p>
        </p:txBody>
      </p:sp>
      <p:sp>
        <p:nvSpPr>
          <p:cNvPr id="6" name="Блок-схема: об'єднання 5">
            <a:extLst>
              <a:ext uri="{FF2B5EF4-FFF2-40B4-BE49-F238E27FC236}">
                <a16:creationId xmlns:a16="http://schemas.microsoft.com/office/drawing/2014/main" id="{6E9E1053-2319-EA25-2859-849445F59251}"/>
              </a:ext>
            </a:extLst>
          </p:cNvPr>
          <p:cNvSpPr/>
          <p:nvPr/>
        </p:nvSpPr>
        <p:spPr>
          <a:xfrm>
            <a:off x="1663055" y="1165969"/>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Tree>
    <p:extLst>
      <p:ext uri="{BB962C8B-B14F-4D97-AF65-F5344CB8AC3E}">
        <p14:creationId xmlns:p14="http://schemas.microsoft.com/office/powerpoint/2010/main" val="4118490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714065" y="2194743"/>
            <a:ext cx="6763870" cy="1764698"/>
          </a:xfrm>
        </p:spPr>
        <p:txBody>
          <a:bodyPr/>
          <a:lstStyle/>
          <a:p>
            <a:r>
              <a:rPr lang="uk-UA" i="1" dirty="0">
                <a:solidFill>
                  <a:schemeClr val="accent1">
                    <a:lumMod val="50000"/>
                  </a:schemeClr>
                </a:solidFill>
              </a:rPr>
              <a:t>ЩИРО </a:t>
            </a:r>
            <a:br>
              <a:rPr lang="uk-UA" i="1" dirty="0">
                <a:solidFill>
                  <a:schemeClr val="accent1">
                    <a:lumMod val="50000"/>
                  </a:schemeClr>
                </a:solidFill>
              </a:rPr>
            </a:br>
            <a:r>
              <a:rPr lang="uk-UA" i="1" dirty="0">
                <a:solidFill>
                  <a:schemeClr val="accent1">
                    <a:lumMod val="50000"/>
                  </a:schemeClr>
                </a:solidFill>
              </a:rPr>
              <a:t>ДЯКУЮ ЗА УВАГУ!</a:t>
            </a:r>
          </a:p>
        </p:txBody>
      </p:sp>
    </p:spTree>
    <p:extLst>
      <p:ext uri="{BB962C8B-B14F-4D97-AF65-F5344CB8AC3E}">
        <p14:creationId xmlns:p14="http://schemas.microsoft.com/office/powerpoint/2010/main" val="209028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FA852D0F-FBFF-9157-A99E-2DD97832E253}"/>
              </a:ext>
            </a:extLst>
          </p:cNvPr>
          <p:cNvSpPr>
            <a:spLocks noGrp="1"/>
          </p:cNvSpPr>
          <p:nvPr>
            <p:ph type="title"/>
          </p:nvPr>
        </p:nvSpPr>
        <p:spPr>
          <a:xfrm>
            <a:off x="1322627" y="64700"/>
            <a:ext cx="10198979" cy="772012"/>
          </a:xfrm>
        </p:spPr>
        <p:txBody>
          <a:bodyPr/>
          <a:lstStyle/>
          <a:p>
            <a:r>
              <a:rPr lang="uk-UA" sz="3600" b="1" kern="0" dirty="0">
                <a:solidFill>
                  <a:schemeClr val="bg1"/>
                </a:solidFill>
                <a:effectLst/>
                <a:latin typeface="Times New Roman" panose="02020603050405020304" pitchFamily="18" charset="0"/>
              </a:rPr>
              <a:t>ПАРАДИГМА ДОСЛІДНИЦЬКОГО НАПРЯМКУ</a:t>
            </a:r>
            <a:endParaRPr lang="uk-UA" sz="3600" dirty="0">
              <a:solidFill>
                <a:schemeClr val="bg1"/>
              </a:solidFill>
            </a:endParaRPr>
          </a:p>
        </p:txBody>
      </p:sp>
      <p:sp>
        <p:nvSpPr>
          <p:cNvPr id="7" name="Прямокутник: округлені кути 6">
            <a:extLst>
              <a:ext uri="{FF2B5EF4-FFF2-40B4-BE49-F238E27FC236}">
                <a16:creationId xmlns:a16="http://schemas.microsoft.com/office/drawing/2014/main" id="{A03886BA-66E0-55CD-33EB-ABA665BD789F}"/>
              </a:ext>
            </a:extLst>
          </p:cNvPr>
          <p:cNvSpPr/>
          <p:nvPr/>
        </p:nvSpPr>
        <p:spPr>
          <a:xfrm>
            <a:off x="0" y="5834411"/>
            <a:ext cx="12192000" cy="914400"/>
          </a:xfrm>
          <a:prstGeom prst="roundRect">
            <a:avLst/>
          </a:prstGeom>
          <a:solidFill>
            <a:schemeClr val="accent1">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bg1"/>
                </a:solidFill>
              </a:rPr>
              <a:t>ЦІННІСНИЙ АСПЕКТ Є ВАЖЛИВИМ ПІДГРУНТЯМ МЕДІАЗНАВЧИХ СТУДІЙ У НАУКОВОМУ ТА ОСВІТНЬОМУ ДИСКУРСАХ</a:t>
            </a:r>
            <a:r>
              <a:rPr lang="uk-UA" sz="2400" b="1" dirty="0"/>
              <a:t>  </a:t>
            </a:r>
          </a:p>
        </p:txBody>
      </p:sp>
      <p:sp>
        <p:nvSpPr>
          <p:cNvPr id="10" name="Овал 9">
            <a:extLst>
              <a:ext uri="{FF2B5EF4-FFF2-40B4-BE49-F238E27FC236}">
                <a16:creationId xmlns:a16="http://schemas.microsoft.com/office/drawing/2014/main" id="{DEA213E1-793B-FEE5-C38A-8B3846B3C3EB}"/>
              </a:ext>
            </a:extLst>
          </p:cNvPr>
          <p:cNvSpPr/>
          <p:nvPr/>
        </p:nvSpPr>
        <p:spPr>
          <a:xfrm>
            <a:off x="4899357" y="1418021"/>
            <a:ext cx="2194854" cy="1287978"/>
          </a:xfrm>
          <a:prstGeom prst="ellips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400" b="1" dirty="0"/>
              <a:t>ПРАВДА</a:t>
            </a:r>
          </a:p>
        </p:txBody>
      </p:sp>
      <p:sp>
        <p:nvSpPr>
          <p:cNvPr id="22" name="Овал 21">
            <a:extLst>
              <a:ext uri="{FF2B5EF4-FFF2-40B4-BE49-F238E27FC236}">
                <a16:creationId xmlns:a16="http://schemas.microsoft.com/office/drawing/2014/main" id="{26578A84-03FF-29F6-9537-EE234EF6B39B}"/>
              </a:ext>
            </a:extLst>
          </p:cNvPr>
          <p:cNvSpPr/>
          <p:nvPr/>
        </p:nvSpPr>
        <p:spPr>
          <a:xfrm>
            <a:off x="1491869" y="4252687"/>
            <a:ext cx="3193218" cy="1287978"/>
          </a:xfrm>
          <a:prstGeom prst="ellips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000" b="1" dirty="0"/>
              <a:t>ЖУРНАЛІСТИКА</a:t>
            </a:r>
          </a:p>
        </p:txBody>
      </p:sp>
      <p:sp>
        <p:nvSpPr>
          <p:cNvPr id="27" name="Овал 26">
            <a:extLst>
              <a:ext uri="{FF2B5EF4-FFF2-40B4-BE49-F238E27FC236}">
                <a16:creationId xmlns:a16="http://schemas.microsoft.com/office/drawing/2014/main" id="{FB895593-2EF2-576C-CA92-EDDD146DD5FF}"/>
              </a:ext>
            </a:extLst>
          </p:cNvPr>
          <p:cNvSpPr/>
          <p:nvPr/>
        </p:nvSpPr>
        <p:spPr>
          <a:xfrm>
            <a:off x="7626390" y="4282110"/>
            <a:ext cx="2994797" cy="1287978"/>
          </a:xfrm>
          <a:prstGeom prst="ellips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000" b="1" dirty="0"/>
              <a:t>СУСПІЛЬСТВО</a:t>
            </a:r>
          </a:p>
        </p:txBody>
      </p:sp>
      <p:sp>
        <p:nvSpPr>
          <p:cNvPr id="28" name="Рівнобедрений трикутник 27">
            <a:extLst>
              <a:ext uri="{FF2B5EF4-FFF2-40B4-BE49-F238E27FC236}">
                <a16:creationId xmlns:a16="http://schemas.microsoft.com/office/drawing/2014/main" id="{11BDF60E-6D24-C2DC-0999-C263CFDC02F8}"/>
              </a:ext>
            </a:extLst>
          </p:cNvPr>
          <p:cNvSpPr/>
          <p:nvPr/>
        </p:nvSpPr>
        <p:spPr>
          <a:xfrm>
            <a:off x="4225271" y="2302441"/>
            <a:ext cx="3864864" cy="2690532"/>
          </a:xfrm>
          <a:prstGeom prst="triangle">
            <a:avLst>
              <a:gd name="adj" fmla="val 480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Стрілка вниз 19">
            <a:extLst>
              <a:ext uri="{FF2B5EF4-FFF2-40B4-BE49-F238E27FC236}">
                <a16:creationId xmlns:a16="http://schemas.microsoft.com/office/drawing/2014/main" id="{590C0863-8BF0-4F2F-CF2A-9333D4476927}"/>
              </a:ext>
            </a:extLst>
          </p:cNvPr>
          <p:cNvSpPr/>
          <p:nvPr/>
        </p:nvSpPr>
        <p:spPr>
          <a:xfrm rot="19384224">
            <a:off x="6826002" y="2071624"/>
            <a:ext cx="484632" cy="3277319"/>
          </a:xfrm>
          <a:prstGeom prst="downArrow">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Рівнобедрений трикутник 31">
            <a:extLst>
              <a:ext uri="{FF2B5EF4-FFF2-40B4-BE49-F238E27FC236}">
                <a16:creationId xmlns:a16="http://schemas.microsoft.com/office/drawing/2014/main" id="{B98A11A9-73A0-1069-5C9D-2A458EE28C28}"/>
              </a:ext>
            </a:extLst>
          </p:cNvPr>
          <p:cNvSpPr/>
          <p:nvPr/>
        </p:nvSpPr>
        <p:spPr>
          <a:xfrm>
            <a:off x="5531862" y="3813070"/>
            <a:ext cx="1060704" cy="914400"/>
          </a:xfrm>
          <a:prstGeom prst="triangle">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3" name="Овал 32">
            <a:extLst>
              <a:ext uri="{FF2B5EF4-FFF2-40B4-BE49-F238E27FC236}">
                <a16:creationId xmlns:a16="http://schemas.microsoft.com/office/drawing/2014/main" id="{BB18DB5F-4664-ECCC-1BED-418D62BFD722}"/>
              </a:ext>
            </a:extLst>
          </p:cNvPr>
          <p:cNvSpPr/>
          <p:nvPr/>
        </p:nvSpPr>
        <p:spPr>
          <a:xfrm>
            <a:off x="5789984" y="3502738"/>
            <a:ext cx="600177" cy="589778"/>
          </a:xfrm>
          <a:prstGeom prst="ellipse">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Стрілка вниз 25">
            <a:extLst>
              <a:ext uri="{FF2B5EF4-FFF2-40B4-BE49-F238E27FC236}">
                <a16:creationId xmlns:a16="http://schemas.microsoft.com/office/drawing/2014/main" id="{1CF11FFC-3CB4-DDCF-77A1-C017B32B93F9}"/>
              </a:ext>
            </a:extLst>
          </p:cNvPr>
          <p:cNvSpPr/>
          <p:nvPr/>
        </p:nvSpPr>
        <p:spPr>
          <a:xfrm rot="16200000">
            <a:off x="6772251" y="4353032"/>
            <a:ext cx="484632" cy="42485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Стрілка вниз 25">
            <a:extLst>
              <a:ext uri="{FF2B5EF4-FFF2-40B4-BE49-F238E27FC236}">
                <a16:creationId xmlns:a16="http://schemas.microsoft.com/office/drawing/2014/main" id="{F3DB7598-AEDF-9383-3F91-D4BAC2E6CFB0}"/>
              </a:ext>
            </a:extLst>
          </p:cNvPr>
          <p:cNvSpPr/>
          <p:nvPr/>
        </p:nvSpPr>
        <p:spPr>
          <a:xfrm rot="5715778">
            <a:off x="4906096" y="4334569"/>
            <a:ext cx="484632" cy="42485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 name="Стрілка вниз 25">
            <a:extLst>
              <a:ext uri="{FF2B5EF4-FFF2-40B4-BE49-F238E27FC236}">
                <a16:creationId xmlns:a16="http://schemas.microsoft.com/office/drawing/2014/main" id="{EEA139FA-9843-23CA-C873-BEB06B84F420}"/>
              </a:ext>
            </a:extLst>
          </p:cNvPr>
          <p:cNvSpPr/>
          <p:nvPr/>
        </p:nvSpPr>
        <p:spPr>
          <a:xfrm rot="10971072">
            <a:off x="5754468" y="2934216"/>
            <a:ext cx="484632" cy="42485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кутник: округлені кути 1">
            <a:extLst>
              <a:ext uri="{FF2B5EF4-FFF2-40B4-BE49-F238E27FC236}">
                <a16:creationId xmlns:a16="http://schemas.microsoft.com/office/drawing/2014/main" id="{2CC917D6-A787-E01C-6399-9582E2A8A6F7}"/>
              </a:ext>
            </a:extLst>
          </p:cNvPr>
          <p:cNvSpPr/>
          <p:nvPr/>
        </p:nvSpPr>
        <p:spPr>
          <a:xfrm>
            <a:off x="703413" y="1955521"/>
            <a:ext cx="3193219" cy="1222465"/>
          </a:xfrm>
          <a:prstGeom prst="roundRect">
            <a:avLst>
              <a:gd name="adj"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b="1" dirty="0"/>
              <a:t>ЦІННІСНИЙ БАЗИС ОСОБИСТОСТІ</a:t>
            </a:r>
          </a:p>
        </p:txBody>
      </p:sp>
      <p:sp>
        <p:nvSpPr>
          <p:cNvPr id="3" name="Прямокутник: округлені кути 2">
            <a:extLst>
              <a:ext uri="{FF2B5EF4-FFF2-40B4-BE49-F238E27FC236}">
                <a16:creationId xmlns:a16="http://schemas.microsoft.com/office/drawing/2014/main" id="{5775A9E9-A381-C2FB-F942-66868AA9B68B}"/>
              </a:ext>
            </a:extLst>
          </p:cNvPr>
          <p:cNvSpPr/>
          <p:nvPr/>
        </p:nvSpPr>
        <p:spPr>
          <a:xfrm>
            <a:off x="8006846" y="2020488"/>
            <a:ext cx="3193219" cy="1222465"/>
          </a:xfrm>
          <a:prstGeom prst="roundRect">
            <a:avLst>
              <a:gd name="adj"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b="1" dirty="0"/>
              <a:t>ЖУРНАЛІСТСЬКА   ОСВІТА</a:t>
            </a:r>
          </a:p>
        </p:txBody>
      </p:sp>
      <p:sp>
        <p:nvSpPr>
          <p:cNvPr id="4" name="Блок-схема: об'єднання 3">
            <a:extLst>
              <a:ext uri="{FF2B5EF4-FFF2-40B4-BE49-F238E27FC236}">
                <a16:creationId xmlns:a16="http://schemas.microsoft.com/office/drawing/2014/main" id="{3C898F94-D995-78F5-A451-EE0AD739AD38}"/>
              </a:ext>
            </a:extLst>
          </p:cNvPr>
          <p:cNvSpPr/>
          <p:nvPr/>
        </p:nvSpPr>
        <p:spPr>
          <a:xfrm>
            <a:off x="1738641" y="1235697"/>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
        <p:nvSpPr>
          <p:cNvPr id="5" name="Блок-схема: об'єднання 4">
            <a:extLst>
              <a:ext uri="{FF2B5EF4-FFF2-40B4-BE49-F238E27FC236}">
                <a16:creationId xmlns:a16="http://schemas.microsoft.com/office/drawing/2014/main" id="{995F609A-44D8-4B25-900F-0F8E269499EA}"/>
              </a:ext>
            </a:extLst>
          </p:cNvPr>
          <p:cNvSpPr/>
          <p:nvPr/>
        </p:nvSpPr>
        <p:spPr>
          <a:xfrm>
            <a:off x="9029055" y="1255325"/>
            <a:ext cx="1225872" cy="549291"/>
          </a:xfrm>
          <a:prstGeom prst="flowChartMerge">
            <a:avLst/>
          </a:prstGeom>
          <a:solidFill>
            <a:schemeClr val="accent5">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p:txBody>
      </p:sp>
      <p:sp>
        <p:nvSpPr>
          <p:cNvPr id="8" name="Стрілка вниз 25">
            <a:extLst>
              <a:ext uri="{FF2B5EF4-FFF2-40B4-BE49-F238E27FC236}">
                <a16:creationId xmlns:a16="http://schemas.microsoft.com/office/drawing/2014/main" id="{47A1DC17-A948-D061-13CB-AC62BA20E821}"/>
              </a:ext>
            </a:extLst>
          </p:cNvPr>
          <p:cNvSpPr/>
          <p:nvPr/>
        </p:nvSpPr>
        <p:spPr>
          <a:xfrm rot="18475870">
            <a:off x="4064187" y="3139754"/>
            <a:ext cx="484632" cy="824956"/>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ілка вниз 25">
            <a:extLst>
              <a:ext uri="{FF2B5EF4-FFF2-40B4-BE49-F238E27FC236}">
                <a16:creationId xmlns:a16="http://schemas.microsoft.com/office/drawing/2014/main" id="{61567705-1317-0295-78F4-A930771125FE}"/>
              </a:ext>
            </a:extLst>
          </p:cNvPr>
          <p:cNvSpPr/>
          <p:nvPr/>
        </p:nvSpPr>
        <p:spPr>
          <a:xfrm rot="3748083">
            <a:off x="7444136" y="3115522"/>
            <a:ext cx="484632" cy="701398"/>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ілка вниз 19">
            <a:extLst>
              <a:ext uri="{FF2B5EF4-FFF2-40B4-BE49-F238E27FC236}">
                <a16:creationId xmlns:a16="http://schemas.microsoft.com/office/drawing/2014/main" id="{5BC60CC9-D3F6-CD77-5E25-B2FC8AB6AFA8}"/>
              </a:ext>
            </a:extLst>
          </p:cNvPr>
          <p:cNvSpPr/>
          <p:nvPr/>
        </p:nvSpPr>
        <p:spPr>
          <a:xfrm rot="12783140">
            <a:off x="4960544" y="2036109"/>
            <a:ext cx="484632" cy="3261399"/>
          </a:xfrm>
          <a:prstGeom prst="downArrow">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ілка вниз 19">
            <a:extLst>
              <a:ext uri="{FF2B5EF4-FFF2-40B4-BE49-F238E27FC236}">
                <a16:creationId xmlns:a16="http://schemas.microsoft.com/office/drawing/2014/main" id="{7EBAE5DC-CE2C-770F-8127-C73CEB47EB6A}"/>
              </a:ext>
            </a:extLst>
          </p:cNvPr>
          <p:cNvSpPr/>
          <p:nvPr/>
        </p:nvSpPr>
        <p:spPr>
          <a:xfrm rot="16200000">
            <a:off x="5954721" y="3365009"/>
            <a:ext cx="484632" cy="3372675"/>
          </a:xfrm>
          <a:prstGeom prst="downArrow">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82725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Ð ÐµÐ·ÑÐ»ÑÑÐ°Ñ Ð¿Ð¾ÑÑÐºÑ Ð·Ð¾Ð±ÑÐ°Ð¶ÐµÐ½Ñ Ð·Ð° Ð·Ð°Ð¿Ð¸ÑÐ¾Ð¼ &quot;Ð¸Ð½ÑÐ¾ÑÐ¼Ð°ÑÐ¸Ð¾Ð½Ð½Ð¾Ðµ Ð¿ÑÐ¾ÑÑÑÐ°Ð½ÑÑÐ²Ð¾&quot;"/>
          <p:cNvPicPr>
            <a:picLocks noGrp="1"/>
          </p:cNvPicPr>
          <p:nvPr>
            <p:ph idx="1"/>
          </p:nvPr>
        </p:nvPicPr>
        <p:blipFill>
          <a:blip r:embed="rId2" cstate="print"/>
          <a:srcRect/>
          <a:stretch>
            <a:fillRect/>
          </a:stretch>
        </p:blipFill>
        <p:spPr bwMode="auto">
          <a:xfrm>
            <a:off x="0" y="1340427"/>
            <a:ext cx="12191999" cy="5202416"/>
          </a:xfrm>
          <a:prstGeom prst="rect">
            <a:avLst/>
          </a:prstGeom>
          <a:noFill/>
          <a:ln w="9525">
            <a:noFill/>
            <a:miter lim="800000"/>
            <a:headEnd/>
            <a:tailEnd/>
          </a:ln>
        </p:spPr>
      </p:pic>
      <p:pic>
        <p:nvPicPr>
          <p:cNvPr id="5" name="Рисунок 4" descr="Ð ÐµÐ·ÑÐ»ÑÑÐ°Ñ Ð¿Ð¾ÑÑÐºÑ Ð·Ð¾Ð±ÑÐ°Ð¶ÐµÐ½Ñ Ð·Ð° Ð·Ð°Ð¿Ð¸ÑÐ¾Ð¼ &quot;Ð³Ð°Ð·ÐµÑÐ° Ð¿ÑÐ°Ð²Ð´Ð°&quot;"/>
          <p:cNvPicPr/>
          <p:nvPr/>
        </p:nvPicPr>
        <p:blipFill>
          <a:blip r:embed="rId3" cstate="print"/>
          <a:srcRect/>
          <a:stretch>
            <a:fillRect/>
          </a:stretch>
        </p:blipFill>
        <p:spPr bwMode="auto">
          <a:xfrm>
            <a:off x="1766325" y="2164876"/>
            <a:ext cx="2025772" cy="1564596"/>
          </a:xfrm>
          <a:prstGeom prst="rect">
            <a:avLst/>
          </a:prstGeom>
          <a:noFill/>
          <a:ln w="9525">
            <a:noFill/>
            <a:miter lim="800000"/>
            <a:headEnd/>
            <a:tailEnd/>
          </a:ln>
        </p:spPr>
      </p:pic>
      <p:sp>
        <p:nvSpPr>
          <p:cNvPr id="14" name="Стрілка вниз 13"/>
          <p:cNvSpPr/>
          <p:nvPr/>
        </p:nvSpPr>
        <p:spPr>
          <a:xfrm>
            <a:off x="4799856" y="2780928"/>
            <a:ext cx="484632" cy="474352"/>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Стрілка вниз 14"/>
          <p:cNvSpPr/>
          <p:nvPr/>
        </p:nvSpPr>
        <p:spPr>
          <a:xfrm rot="1352115">
            <a:off x="6322135" y="3479937"/>
            <a:ext cx="484632" cy="42485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Овал 10"/>
          <p:cNvSpPr/>
          <p:nvPr/>
        </p:nvSpPr>
        <p:spPr>
          <a:xfrm rot="729292">
            <a:off x="5923553" y="2827654"/>
            <a:ext cx="2327193" cy="75909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a:t>ПОСТПРАВДА</a:t>
            </a:r>
          </a:p>
        </p:txBody>
      </p:sp>
      <p:sp>
        <p:nvSpPr>
          <p:cNvPr id="12" name="Овал 11"/>
          <p:cNvSpPr/>
          <p:nvPr/>
        </p:nvSpPr>
        <p:spPr>
          <a:xfrm rot="21022775">
            <a:off x="5287115" y="4977888"/>
            <a:ext cx="1944216" cy="79208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ФЕЙКИ</a:t>
            </a:r>
          </a:p>
        </p:txBody>
      </p:sp>
      <p:sp>
        <p:nvSpPr>
          <p:cNvPr id="16" name="Овал 15"/>
          <p:cNvSpPr/>
          <p:nvPr/>
        </p:nvSpPr>
        <p:spPr>
          <a:xfrm rot="20937199">
            <a:off x="3710499" y="1827756"/>
            <a:ext cx="2160240" cy="86409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a:t>МАНІПУЛЯЦІЇ</a:t>
            </a:r>
          </a:p>
        </p:txBody>
      </p:sp>
      <p:sp>
        <p:nvSpPr>
          <p:cNvPr id="17" name="Овал 16"/>
          <p:cNvSpPr/>
          <p:nvPr/>
        </p:nvSpPr>
        <p:spPr>
          <a:xfrm rot="20466350">
            <a:off x="423783" y="3007244"/>
            <a:ext cx="1872208" cy="79208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a:t>“ФЕЙКОВІ НОВИНИ”</a:t>
            </a:r>
          </a:p>
        </p:txBody>
      </p:sp>
      <p:sp>
        <p:nvSpPr>
          <p:cNvPr id="18" name="Стрілка вниз 17"/>
          <p:cNvSpPr/>
          <p:nvPr/>
        </p:nvSpPr>
        <p:spPr>
          <a:xfrm rot="1352115">
            <a:off x="836556" y="3958037"/>
            <a:ext cx="484632" cy="312162"/>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Стрілка вниз 18"/>
          <p:cNvSpPr/>
          <p:nvPr/>
        </p:nvSpPr>
        <p:spPr>
          <a:xfrm rot="18994246">
            <a:off x="2200391" y="3817869"/>
            <a:ext cx="484632" cy="42485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Стрілка вниз 19"/>
          <p:cNvSpPr/>
          <p:nvPr/>
        </p:nvSpPr>
        <p:spPr>
          <a:xfrm rot="1228960">
            <a:off x="7811197" y="2420242"/>
            <a:ext cx="484632" cy="42485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Стрілка вниз 20"/>
          <p:cNvSpPr/>
          <p:nvPr/>
        </p:nvSpPr>
        <p:spPr>
          <a:xfrm rot="6354678">
            <a:off x="9930771" y="4489654"/>
            <a:ext cx="484632" cy="312162"/>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Овал 22"/>
          <p:cNvSpPr/>
          <p:nvPr/>
        </p:nvSpPr>
        <p:spPr>
          <a:xfrm rot="21022775">
            <a:off x="10314067" y="3618342"/>
            <a:ext cx="1520420" cy="79208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t>“СВОЯ ПРАВДА”</a:t>
            </a:r>
          </a:p>
        </p:txBody>
      </p:sp>
      <p:sp>
        <p:nvSpPr>
          <p:cNvPr id="24" name="Стрілка вправо 23"/>
          <p:cNvSpPr/>
          <p:nvPr/>
        </p:nvSpPr>
        <p:spPr>
          <a:xfrm rot="16988352">
            <a:off x="4052743" y="2850642"/>
            <a:ext cx="3476527" cy="48463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ПОШУК  АБСОЛЮТНОГО</a:t>
            </a:r>
          </a:p>
        </p:txBody>
      </p:sp>
      <p:sp>
        <p:nvSpPr>
          <p:cNvPr id="25" name="Овал 24"/>
          <p:cNvSpPr/>
          <p:nvPr/>
        </p:nvSpPr>
        <p:spPr>
          <a:xfrm rot="21022775">
            <a:off x="7413008" y="1811771"/>
            <a:ext cx="2563478" cy="46538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t>ДЕЗІНФОРМАЦІЯ</a:t>
            </a:r>
          </a:p>
        </p:txBody>
      </p:sp>
      <p:sp>
        <p:nvSpPr>
          <p:cNvPr id="26" name="Стрілка вниз 25"/>
          <p:cNvSpPr/>
          <p:nvPr/>
        </p:nvSpPr>
        <p:spPr>
          <a:xfrm rot="18600040">
            <a:off x="9243891" y="2266463"/>
            <a:ext cx="484632" cy="42485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Заголовок 5">
            <a:extLst>
              <a:ext uri="{FF2B5EF4-FFF2-40B4-BE49-F238E27FC236}">
                <a16:creationId xmlns:a16="http://schemas.microsoft.com/office/drawing/2014/main" id="{FA852D0F-FBFF-9157-A99E-2DD97832E253}"/>
              </a:ext>
            </a:extLst>
          </p:cNvPr>
          <p:cNvSpPr>
            <a:spLocks noGrp="1"/>
          </p:cNvSpPr>
          <p:nvPr>
            <p:ph type="title"/>
          </p:nvPr>
        </p:nvSpPr>
        <p:spPr>
          <a:xfrm>
            <a:off x="1322627" y="64700"/>
            <a:ext cx="10198979" cy="772012"/>
          </a:xfrm>
        </p:spPr>
        <p:txBody>
          <a:bodyPr/>
          <a:lstStyle/>
          <a:p>
            <a:r>
              <a:rPr lang="uk-UA" sz="3600" b="1" kern="0" dirty="0">
                <a:solidFill>
                  <a:schemeClr val="bg1"/>
                </a:solidFill>
                <a:effectLst/>
                <a:latin typeface="Times New Roman" panose="02020603050405020304" pitchFamily="18" charset="0"/>
              </a:rPr>
              <a:t>АКТУАЛЬНІСТЬ ДОСЛІДНИЦЬКОГО НАПРЯМКУ</a:t>
            </a:r>
            <a:endParaRPr lang="uk-UA" sz="3600" dirty="0">
              <a:solidFill>
                <a:schemeClr val="bg1"/>
              </a:solidFill>
            </a:endParaRPr>
          </a:p>
        </p:txBody>
      </p:sp>
      <p:sp>
        <p:nvSpPr>
          <p:cNvPr id="7" name="Прямокутник: округлені кути 6">
            <a:extLst>
              <a:ext uri="{FF2B5EF4-FFF2-40B4-BE49-F238E27FC236}">
                <a16:creationId xmlns:a16="http://schemas.microsoft.com/office/drawing/2014/main" id="{A03886BA-66E0-55CD-33EB-ABA665BD789F}"/>
              </a:ext>
            </a:extLst>
          </p:cNvPr>
          <p:cNvSpPr/>
          <p:nvPr/>
        </p:nvSpPr>
        <p:spPr>
          <a:xfrm>
            <a:off x="0" y="5863265"/>
            <a:ext cx="12192000" cy="914400"/>
          </a:xfrm>
          <a:prstGeom prst="roundRect">
            <a:avLst/>
          </a:prstGeom>
          <a:solidFill>
            <a:schemeClr val="accent1">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400" b="1" dirty="0"/>
              <a:t>ПРОБЛЕМА ПРАВДИ – ГЛОБАЛЬНА ПРОБЛЕМА МЕДІАПРОСТОРУ,  КОМПЛЕКСНА, </a:t>
            </a:r>
            <a:r>
              <a:rPr lang="uk-UA" sz="2400" b="1" u="sng" dirty="0"/>
              <a:t>ФУНДАМЕНТАЛЬНИМ АСПЕКТОМ ЯКОЇ Є ЦІННІСНИЙ</a:t>
            </a:r>
            <a:r>
              <a:rPr lang="uk-UA" sz="2400" b="1"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6240" y="332656"/>
            <a:ext cx="9132248" cy="838200"/>
          </a:xfrm>
        </p:spPr>
        <p:txBody>
          <a:bodyPr>
            <a:normAutofit fontScale="90000"/>
          </a:bodyPr>
          <a:lstStyle/>
          <a:p>
            <a:pPr algn="ctr"/>
            <a:r>
              <a:rPr lang="ru-RU" b="1" i="1" dirty="0">
                <a:solidFill>
                  <a:schemeClr val="accent6">
                    <a:lumMod val="75000"/>
                  </a:schemeClr>
                </a:solidFill>
              </a:rPr>
              <a:t>«ГІБРИДНА» ВІЙНА І ФЕЙКОВА БОМБА</a:t>
            </a:r>
            <a:endParaRPr lang="uk-UA" b="1" i="1" dirty="0">
              <a:solidFill>
                <a:schemeClr val="accent6">
                  <a:lumMod val="75000"/>
                </a:schemeClr>
              </a:solidFill>
            </a:endParaRPr>
          </a:p>
        </p:txBody>
      </p:sp>
      <p:pic>
        <p:nvPicPr>
          <p:cNvPr id="4" name="Місце для вмісту 3" descr="Ð£ÐºÑÐ°Ð¸Ð½ÑÑ ÑÑÐ°Ð»Ð¸ Ð¿ÐµÑÐ²ÑÐ¼Ð¸ Ð¶ÐµÑÑÐ²Ð°Ð¼Ð¸ Ð½Ð¾Ð²Ð¾Ð¹ Ð±Ð¾Ð¼Ð±Ñ: Â«Ð¢ÑÐµÑÑÑ Ð¼Ð¸ÑÐ¾Ð²Ð°Ñ Ð½Ð° Ð¿Ð¾ÑÐ¾Ð³ÐµÂ»"/>
          <p:cNvPicPr>
            <a:picLocks noGrp="1"/>
          </p:cNvPicPr>
          <p:nvPr>
            <p:ph idx="1"/>
          </p:nvPr>
        </p:nvPicPr>
        <p:blipFill>
          <a:blip r:embed="rId2" cstate="print"/>
          <a:srcRect/>
          <a:stretch>
            <a:fillRect/>
          </a:stretch>
        </p:blipFill>
        <p:spPr bwMode="auto">
          <a:xfrm>
            <a:off x="24604" y="1196752"/>
            <a:ext cx="12142792" cy="5328592"/>
          </a:xfrm>
          <a:prstGeom prst="rect">
            <a:avLst/>
          </a:prstGeom>
          <a:noFill/>
          <a:ln w="9525">
            <a:noFill/>
            <a:miter lim="800000"/>
            <a:headEnd/>
            <a:tailEnd/>
          </a:ln>
        </p:spPr>
      </p:pic>
      <p:pic>
        <p:nvPicPr>
          <p:cNvPr id="5" name="Рисунок 4" descr="https://politeka.net/wp-content/uploads/2019/02/%D0%B4%D1%80%D0%B5%D0%B7%D0%B4%D0%B5%D0%BD-640x427.jpg"/>
          <p:cNvPicPr/>
          <p:nvPr/>
        </p:nvPicPr>
        <p:blipFill>
          <a:blip r:embed="rId3" cstate="print"/>
          <a:srcRect/>
          <a:stretch>
            <a:fillRect/>
          </a:stretch>
        </p:blipFill>
        <p:spPr bwMode="auto">
          <a:xfrm>
            <a:off x="1402080" y="1196751"/>
            <a:ext cx="3613800" cy="2270257"/>
          </a:xfrm>
          <a:prstGeom prst="rect">
            <a:avLst/>
          </a:prstGeom>
          <a:noFill/>
          <a:ln w="9525">
            <a:noFill/>
            <a:miter lim="800000"/>
            <a:headEnd/>
            <a:tailEnd/>
          </a:ln>
        </p:spPr>
      </p:pic>
      <p:pic>
        <p:nvPicPr>
          <p:cNvPr id="6" name="Рисунок 5" descr="Ð¥Ð¸ÑÐ¾ÑÐ¸Ð¼Ð°, ÑÐ´ÐµÑÐ½Ð°Ñ Ð±Ð¾Ð¼Ð±Ð°"/>
          <p:cNvPicPr/>
          <p:nvPr/>
        </p:nvPicPr>
        <p:blipFill>
          <a:blip r:embed="rId4" cstate="print"/>
          <a:srcRect/>
          <a:stretch>
            <a:fillRect/>
          </a:stretch>
        </p:blipFill>
        <p:spPr bwMode="auto">
          <a:xfrm>
            <a:off x="2123441" y="3068959"/>
            <a:ext cx="3418558" cy="2368039"/>
          </a:xfrm>
          <a:prstGeom prst="rect">
            <a:avLst/>
          </a:prstGeom>
          <a:noFill/>
          <a:ln w="9525">
            <a:noFill/>
            <a:miter lim="800000"/>
            <a:headEnd/>
            <a:tailEnd/>
          </a:ln>
        </p:spPr>
      </p:pic>
      <p:pic>
        <p:nvPicPr>
          <p:cNvPr id="7" name="Рисунок 6" descr="bykvu.com"/>
          <p:cNvPicPr/>
          <p:nvPr/>
        </p:nvPicPr>
        <p:blipFill>
          <a:blip r:embed="rId5" cstate="print"/>
          <a:srcRect/>
          <a:stretch>
            <a:fillRect/>
          </a:stretch>
        </p:blipFill>
        <p:spPr bwMode="auto">
          <a:xfrm>
            <a:off x="3791744" y="4509120"/>
            <a:ext cx="3068642" cy="2016224"/>
          </a:xfrm>
          <a:prstGeom prst="rect">
            <a:avLst/>
          </a:prstGeom>
          <a:noFill/>
          <a:ln w="9525">
            <a:noFill/>
            <a:miter lim="800000"/>
            <a:headEnd/>
            <a:tailEnd/>
          </a:ln>
        </p:spPr>
      </p:pic>
      <p:sp>
        <p:nvSpPr>
          <p:cNvPr id="9" name="Округлений прямокутник 8"/>
          <p:cNvSpPr/>
          <p:nvPr/>
        </p:nvSpPr>
        <p:spPr>
          <a:xfrm>
            <a:off x="7691816" y="5373216"/>
            <a:ext cx="3456384" cy="115212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None/>
            </a:pPr>
            <a:r>
              <a:rPr lang="uk-UA" b="1" i="1" u="sng" dirty="0" err="1">
                <a:solidFill>
                  <a:schemeClr val="accent1">
                    <a:lumMod val="50000"/>
                  </a:schemeClr>
                </a:solidFill>
                <a:hlinkClick r:id="rId6">
                  <a:extLst>
                    <a:ext uri="{A12FA001-AC4F-418D-AE19-62706E023703}">
                      <ahyp:hlinkClr xmlns:ahyp="http://schemas.microsoft.com/office/drawing/2018/hyperlinkcolor" val="tx"/>
                    </a:ext>
                  </a:extLst>
                </a:hlinkClick>
              </a:rPr>
              <a:t>www.obozrevatel.com</a:t>
            </a:r>
            <a:r>
              <a:rPr lang="uk-UA" b="1" i="1" u="sng" dirty="0">
                <a:solidFill>
                  <a:schemeClr val="accent1">
                    <a:lumMod val="50000"/>
                  </a:schemeClr>
                </a:solidFill>
                <a:hlinkClick r:id="rId6">
                  <a:extLst>
                    <a:ext uri="{A12FA001-AC4F-418D-AE19-62706E023703}">
                      <ahyp:hlinkClr xmlns:ahyp="http://schemas.microsoft.com/office/drawing/2018/hyperlinkcolor" val="tx"/>
                    </a:ext>
                  </a:extLst>
                </a:hlinkClick>
              </a:rPr>
              <a:t>/</a:t>
            </a:r>
            <a:r>
              <a:rPr lang="uk-UA" b="1" i="1" u="sng" dirty="0" err="1">
                <a:solidFill>
                  <a:schemeClr val="accent1">
                    <a:lumMod val="50000"/>
                  </a:schemeClr>
                </a:solidFill>
                <a:hlinkClick r:id="rId6">
                  <a:extLst>
                    <a:ext uri="{A12FA001-AC4F-418D-AE19-62706E023703}">
                      <ahyp:hlinkClr xmlns:ahyp="http://schemas.microsoft.com/office/drawing/2018/hyperlinkcolor" val="tx"/>
                    </a:ext>
                  </a:extLst>
                </a:hlinkClick>
              </a:rPr>
              <a:t>ukr</a:t>
            </a:r>
            <a:r>
              <a:rPr lang="uk-UA" b="1" i="1" u="sng" dirty="0">
                <a:solidFill>
                  <a:schemeClr val="accent1">
                    <a:lumMod val="50000"/>
                  </a:schemeClr>
                </a:solidFill>
                <a:hlinkClick r:id="rId6">
                  <a:extLst>
                    <a:ext uri="{A12FA001-AC4F-418D-AE19-62706E023703}">
                      <ahyp:hlinkClr xmlns:ahyp="http://schemas.microsoft.com/office/drawing/2018/hyperlinkcolor" val="tx"/>
                    </a:ext>
                  </a:extLst>
                </a:hlinkClick>
              </a:rPr>
              <a:t>/</a:t>
            </a:r>
            <a:r>
              <a:rPr lang="uk-UA" b="1" i="1" u="sng" dirty="0" err="1">
                <a:solidFill>
                  <a:schemeClr val="accent1">
                    <a:lumMod val="50000"/>
                  </a:schemeClr>
                </a:solidFill>
                <a:hlinkClick r:id="rId6">
                  <a:extLst>
                    <a:ext uri="{A12FA001-AC4F-418D-AE19-62706E023703}">
                      <ahyp:hlinkClr xmlns:ahyp="http://schemas.microsoft.com/office/drawing/2018/hyperlinkcolor" val="tx"/>
                    </a:ext>
                  </a:extLst>
                </a:hlinkClick>
              </a:rPr>
              <a:t>society</a:t>
            </a:r>
            <a:r>
              <a:rPr lang="uk-UA" b="1" i="1" u="sng" dirty="0">
                <a:solidFill>
                  <a:schemeClr val="accent1">
                    <a:lumMod val="50000"/>
                  </a:schemeClr>
                </a:solidFill>
                <a:hlinkClick r:id="rId6">
                  <a:extLst>
                    <a:ext uri="{A12FA001-AC4F-418D-AE19-62706E023703}">
                      <ahyp:hlinkClr xmlns:ahyp="http://schemas.microsoft.com/office/drawing/2018/hyperlinkcolor" val="tx"/>
                    </a:ext>
                  </a:extLst>
                </a:hlinkClick>
              </a:rPr>
              <a:t>/mi-vpritul-nablizilisya-do-armaeddona.htm</a:t>
            </a:r>
            <a:endParaRPr lang="uk-UA" b="1" i="1" dirty="0">
              <a:solidFill>
                <a:schemeClr val="accent1">
                  <a:lumMod val="50000"/>
                </a:schemeClr>
              </a:solidFill>
            </a:endParaRPr>
          </a:p>
        </p:txBody>
      </p:sp>
      <p:sp>
        <p:nvSpPr>
          <p:cNvPr id="10" name="Округлений прямокутник 9"/>
          <p:cNvSpPr/>
          <p:nvPr/>
        </p:nvSpPr>
        <p:spPr>
          <a:xfrm>
            <a:off x="4788825" y="2552609"/>
            <a:ext cx="6120680"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i="1" dirty="0" err="1">
                <a:solidFill>
                  <a:schemeClr val="bg1"/>
                </a:solidFill>
              </a:rPr>
              <a:t>Маринович</a:t>
            </a:r>
            <a:r>
              <a:rPr lang="uk-UA" sz="2400" b="1" i="1" dirty="0">
                <a:solidFill>
                  <a:schemeClr val="bg1"/>
                </a:solidFill>
              </a:rPr>
              <a:t> М. (2018). Ми впритул наблизилися до </a:t>
            </a:r>
            <a:r>
              <a:rPr lang="uk-UA" sz="2400" b="1" i="1" dirty="0" err="1">
                <a:solidFill>
                  <a:schemeClr val="bg1"/>
                </a:solidFill>
              </a:rPr>
              <a:t>Армаґеддона</a:t>
            </a:r>
            <a:r>
              <a:rPr lang="uk-UA" sz="2400" b="1" i="1" dirty="0">
                <a:solidFill>
                  <a:schemeClr val="bg1"/>
                </a:solidFill>
              </a:rPr>
              <a:t>. ..</a:t>
            </a:r>
            <a:endParaRPr lang="uk-UA" sz="2400" dirty="0">
              <a:solidFill>
                <a:schemeClr val="bg1"/>
              </a:solidFill>
            </a:endParaRPr>
          </a:p>
        </p:txBody>
      </p:sp>
      <p:sp>
        <p:nvSpPr>
          <p:cNvPr id="8" name="TextBox 7">
            <a:extLst>
              <a:ext uri="{FF2B5EF4-FFF2-40B4-BE49-F238E27FC236}">
                <a16:creationId xmlns:a16="http://schemas.microsoft.com/office/drawing/2014/main" id="{B906E7DE-4C55-E2C0-C8A7-7C122A7B4F24}"/>
              </a:ext>
            </a:extLst>
          </p:cNvPr>
          <p:cNvSpPr txBox="1"/>
          <p:nvPr/>
        </p:nvSpPr>
        <p:spPr>
          <a:xfrm>
            <a:off x="49208" y="6479111"/>
            <a:ext cx="7773992" cy="276999"/>
          </a:xfrm>
          <a:prstGeom prst="rect">
            <a:avLst/>
          </a:prstGeom>
          <a:noFill/>
        </p:spPr>
        <p:txBody>
          <a:bodyPr wrap="square">
            <a:spAutoFit/>
          </a:bodyPr>
          <a:lstStyle/>
          <a:p>
            <a:r>
              <a:rPr lang="ru-RU" sz="1200" dirty="0"/>
              <a:t>Петренко С. І., доктор </a:t>
            </a:r>
            <a:r>
              <a:rPr lang="ru-RU" sz="1200" dirty="0" err="1"/>
              <a:t>філософії</a:t>
            </a:r>
            <a:r>
              <a:rPr lang="ru-RU" sz="1200" dirty="0"/>
              <a:t> з </a:t>
            </a:r>
            <a:r>
              <a:rPr lang="ru-RU" sz="1200" dirty="0" err="1"/>
              <a:t>журналістики</a:t>
            </a:r>
            <a:r>
              <a:rPr lang="ru-RU" sz="1200" dirty="0"/>
              <a:t> (</a:t>
            </a:r>
            <a:r>
              <a:rPr lang="en-US" sz="1200" dirty="0"/>
              <a:t>PhD</a:t>
            </a:r>
            <a:r>
              <a:rPr lang="uk-UA" sz="1200" dirty="0"/>
              <a:t>), доцент кафедри журналістики та нових медіа,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320" y="332656"/>
            <a:ext cx="10586720" cy="838200"/>
          </a:xfrm>
        </p:spPr>
        <p:txBody>
          <a:bodyPr>
            <a:normAutofit fontScale="90000"/>
          </a:bodyPr>
          <a:lstStyle/>
          <a:p>
            <a:pPr algn="ctr"/>
            <a:r>
              <a:rPr lang="ru-RU" b="1" i="1" dirty="0">
                <a:solidFill>
                  <a:schemeClr val="accent6">
                    <a:lumMod val="75000"/>
                  </a:schemeClr>
                </a:solidFill>
              </a:rPr>
              <a:t>«ГІБРИДНА» ВІЙНА, ФЕЙКОВА БОМБА І…</a:t>
            </a:r>
            <a:endParaRPr lang="uk-UA" b="1" i="1" dirty="0">
              <a:solidFill>
                <a:schemeClr val="accent6">
                  <a:lumMod val="75000"/>
                </a:schemeClr>
              </a:solidFill>
            </a:endParaRPr>
          </a:p>
        </p:txBody>
      </p:sp>
      <p:pic>
        <p:nvPicPr>
          <p:cNvPr id="4" name="Місце для вмісту 3" descr="Ð£ÐºÑÐ°Ð¸Ð½ÑÑ ÑÑÐ°Ð»Ð¸ Ð¿ÐµÑÐ²ÑÐ¼Ð¸ Ð¶ÐµÑÑÐ²Ð°Ð¼Ð¸ Ð½Ð¾Ð²Ð¾Ð¹ Ð±Ð¾Ð¼Ð±Ñ: Â«Ð¢ÑÐµÑÑÑ Ð¼Ð¸ÑÐ¾Ð²Ð°Ñ Ð½Ð° Ð¿Ð¾ÑÐ¾Ð³ÐµÂ»"/>
          <p:cNvPicPr>
            <a:picLocks noGrp="1"/>
          </p:cNvPicPr>
          <p:nvPr>
            <p:ph idx="1"/>
          </p:nvPr>
        </p:nvPicPr>
        <p:blipFill>
          <a:blip r:embed="rId2" cstate="print"/>
          <a:srcRect/>
          <a:stretch>
            <a:fillRect/>
          </a:stretch>
        </p:blipFill>
        <p:spPr bwMode="auto">
          <a:xfrm>
            <a:off x="24604" y="1185814"/>
            <a:ext cx="12142792" cy="5328592"/>
          </a:xfrm>
          <a:prstGeom prst="rect">
            <a:avLst/>
          </a:prstGeom>
          <a:noFill/>
          <a:ln w="9525">
            <a:noFill/>
            <a:miter lim="800000"/>
            <a:headEnd/>
            <a:tailEnd/>
          </a:ln>
        </p:spPr>
      </p:pic>
      <p:pic>
        <p:nvPicPr>
          <p:cNvPr id="5" name="Рисунок 4" descr="https://politeka.net/wp-content/uploads/2019/02/%D0%B4%D1%80%D0%B5%D0%B7%D0%B4%D0%B5%D0%BD-640x427.jpg"/>
          <p:cNvPicPr/>
          <p:nvPr/>
        </p:nvPicPr>
        <p:blipFill>
          <a:blip r:embed="rId3" cstate="print"/>
          <a:srcRect/>
          <a:stretch>
            <a:fillRect/>
          </a:stretch>
        </p:blipFill>
        <p:spPr bwMode="auto">
          <a:xfrm>
            <a:off x="1402080" y="1196751"/>
            <a:ext cx="3613800" cy="2270257"/>
          </a:xfrm>
          <a:prstGeom prst="rect">
            <a:avLst/>
          </a:prstGeom>
          <a:noFill/>
          <a:ln w="9525">
            <a:noFill/>
            <a:miter lim="800000"/>
            <a:headEnd/>
            <a:tailEnd/>
          </a:ln>
        </p:spPr>
      </p:pic>
      <p:pic>
        <p:nvPicPr>
          <p:cNvPr id="6" name="Рисунок 5" descr="Ð¥Ð¸ÑÐ¾ÑÐ¸Ð¼Ð°, ÑÐ´ÐµÑÐ½Ð°Ñ Ð±Ð¾Ð¼Ð±Ð°"/>
          <p:cNvPicPr/>
          <p:nvPr/>
        </p:nvPicPr>
        <p:blipFill>
          <a:blip r:embed="rId4" cstate="print"/>
          <a:srcRect/>
          <a:stretch>
            <a:fillRect/>
          </a:stretch>
        </p:blipFill>
        <p:spPr bwMode="auto">
          <a:xfrm>
            <a:off x="2082465" y="3063510"/>
            <a:ext cx="3418558" cy="2368039"/>
          </a:xfrm>
          <a:prstGeom prst="rect">
            <a:avLst/>
          </a:prstGeom>
          <a:noFill/>
          <a:ln w="9525">
            <a:noFill/>
            <a:miter lim="800000"/>
            <a:headEnd/>
            <a:tailEnd/>
          </a:ln>
        </p:spPr>
      </p:pic>
      <p:pic>
        <p:nvPicPr>
          <p:cNvPr id="7" name="Рисунок 6" descr="bykvu.com"/>
          <p:cNvPicPr/>
          <p:nvPr/>
        </p:nvPicPr>
        <p:blipFill>
          <a:blip r:embed="rId5" cstate="print"/>
          <a:srcRect/>
          <a:stretch>
            <a:fillRect/>
          </a:stretch>
        </p:blipFill>
        <p:spPr bwMode="auto">
          <a:xfrm>
            <a:off x="3791744" y="4509120"/>
            <a:ext cx="3068642" cy="2016224"/>
          </a:xfrm>
          <a:prstGeom prst="rect">
            <a:avLst/>
          </a:prstGeom>
          <a:noFill/>
          <a:ln w="9525">
            <a:noFill/>
            <a:miter lim="800000"/>
            <a:headEnd/>
            <a:tailEnd/>
          </a:ln>
        </p:spPr>
      </p:pic>
      <p:sp>
        <p:nvSpPr>
          <p:cNvPr id="9" name="Округлений прямокутник 8"/>
          <p:cNvSpPr/>
          <p:nvPr/>
        </p:nvSpPr>
        <p:spPr>
          <a:xfrm>
            <a:off x="7758009" y="5431549"/>
            <a:ext cx="4185224" cy="93654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None/>
            </a:pPr>
            <a:r>
              <a:rPr lang="uk-UA" b="1" i="1" u="sng" dirty="0" err="1">
                <a:solidFill>
                  <a:schemeClr val="accent1">
                    <a:lumMod val="50000"/>
                  </a:schemeClr>
                </a:solidFill>
                <a:hlinkClick r:id="rId6">
                  <a:extLst>
                    <a:ext uri="{A12FA001-AC4F-418D-AE19-62706E023703}">
                      <ahyp:hlinkClr xmlns:ahyp="http://schemas.microsoft.com/office/drawing/2018/hyperlinkcolor" val="tx"/>
                    </a:ext>
                  </a:extLst>
                </a:hlinkClick>
              </a:rPr>
              <a:t>www.obozrevatel.com</a:t>
            </a:r>
            <a:r>
              <a:rPr lang="uk-UA" b="1" i="1" u="sng" dirty="0">
                <a:solidFill>
                  <a:schemeClr val="accent1">
                    <a:lumMod val="50000"/>
                  </a:schemeClr>
                </a:solidFill>
                <a:hlinkClick r:id="rId6">
                  <a:extLst>
                    <a:ext uri="{A12FA001-AC4F-418D-AE19-62706E023703}">
                      <ahyp:hlinkClr xmlns:ahyp="http://schemas.microsoft.com/office/drawing/2018/hyperlinkcolor" val="tx"/>
                    </a:ext>
                  </a:extLst>
                </a:hlinkClick>
              </a:rPr>
              <a:t>/</a:t>
            </a:r>
            <a:r>
              <a:rPr lang="uk-UA" b="1" i="1" u="sng" dirty="0" err="1">
                <a:solidFill>
                  <a:schemeClr val="accent1">
                    <a:lumMod val="50000"/>
                  </a:schemeClr>
                </a:solidFill>
                <a:hlinkClick r:id="rId6">
                  <a:extLst>
                    <a:ext uri="{A12FA001-AC4F-418D-AE19-62706E023703}">
                      <ahyp:hlinkClr xmlns:ahyp="http://schemas.microsoft.com/office/drawing/2018/hyperlinkcolor" val="tx"/>
                    </a:ext>
                  </a:extLst>
                </a:hlinkClick>
              </a:rPr>
              <a:t>ukr</a:t>
            </a:r>
            <a:r>
              <a:rPr lang="uk-UA" b="1" i="1" u="sng" dirty="0">
                <a:solidFill>
                  <a:schemeClr val="accent1">
                    <a:lumMod val="50000"/>
                  </a:schemeClr>
                </a:solidFill>
                <a:hlinkClick r:id="rId6">
                  <a:extLst>
                    <a:ext uri="{A12FA001-AC4F-418D-AE19-62706E023703}">
                      <ahyp:hlinkClr xmlns:ahyp="http://schemas.microsoft.com/office/drawing/2018/hyperlinkcolor" val="tx"/>
                    </a:ext>
                  </a:extLst>
                </a:hlinkClick>
              </a:rPr>
              <a:t>/</a:t>
            </a:r>
            <a:r>
              <a:rPr lang="uk-UA" b="1" i="1" u="sng" dirty="0" err="1">
                <a:solidFill>
                  <a:schemeClr val="accent1">
                    <a:lumMod val="50000"/>
                  </a:schemeClr>
                </a:solidFill>
                <a:hlinkClick r:id="rId6">
                  <a:extLst>
                    <a:ext uri="{A12FA001-AC4F-418D-AE19-62706E023703}">
                      <ahyp:hlinkClr xmlns:ahyp="http://schemas.microsoft.com/office/drawing/2018/hyperlinkcolor" val="tx"/>
                    </a:ext>
                  </a:extLst>
                </a:hlinkClick>
              </a:rPr>
              <a:t>society</a:t>
            </a:r>
            <a:r>
              <a:rPr lang="uk-UA" b="1" i="1" u="sng" dirty="0">
                <a:solidFill>
                  <a:schemeClr val="accent1">
                    <a:lumMod val="50000"/>
                  </a:schemeClr>
                </a:solidFill>
                <a:hlinkClick r:id="rId6">
                  <a:extLst>
                    <a:ext uri="{A12FA001-AC4F-418D-AE19-62706E023703}">
                      <ahyp:hlinkClr xmlns:ahyp="http://schemas.microsoft.com/office/drawing/2018/hyperlinkcolor" val="tx"/>
                    </a:ext>
                  </a:extLst>
                </a:hlinkClick>
              </a:rPr>
              <a:t>/mi-vpritul-nablizilisya-do-armaeddona.htm</a:t>
            </a:r>
            <a:endParaRPr lang="uk-UA" b="1" i="1" dirty="0">
              <a:solidFill>
                <a:schemeClr val="accent1">
                  <a:lumMod val="50000"/>
                </a:schemeClr>
              </a:solidFill>
            </a:endParaRPr>
          </a:p>
        </p:txBody>
      </p:sp>
      <p:sp>
        <p:nvSpPr>
          <p:cNvPr id="8" name="TextBox 7">
            <a:extLst>
              <a:ext uri="{FF2B5EF4-FFF2-40B4-BE49-F238E27FC236}">
                <a16:creationId xmlns:a16="http://schemas.microsoft.com/office/drawing/2014/main" id="{B906E7DE-4C55-E2C0-C8A7-7C122A7B4F24}"/>
              </a:ext>
            </a:extLst>
          </p:cNvPr>
          <p:cNvSpPr txBox="1"/>
          <p:nvPr/>
        </p:nvSpPr>
        <p:spPr>
          <a:xfrm>
            <a:off x="49208" y="6479111"/>
            <a:ext cx="7773992" cy="276999"/>
          </a:xfrm>
          <a:prstGeom prst="rect">
            <a:avLst/>
          </a:prstGeom>
          <a:noFill/>
        </p:spPr>
        <p:txBody>
          <a:bodyPr wrap="square">
            <a:spAutoFit/>
          </a:bodyPr>
          <a:lstStyle/>
          <a:p>
            <a:r>
              <a:rPr lang="ru-RU" sz="1200" dirty="0"/>
              <a:t>Петренко С. І., доктор </a:t>
            </a:r>
            <a:r>
              <a:rPr lang="ru-RU" sz="1200" dirty="0" err="1"/>
              <a:t>філософії</a:t>
            </a:r>
            <a:r>
              <a:rPr lang="ru-RU" sz="1200" dirty="0"/>
              <a:t> з </a:t>
            </a:r>
            <a:r>
              <a:rPr lang="ru-RU" sz="1200" dirty="0" err="1"/>
              <a:t>журналістики</a:t>
            </a:r>
            <a:r>
              <a:rPr lang="ru-RU" sz="1200" dirty="0"/>
              <a:t> (</a:t>
            </a:r>
            <a:r>
              <a:rPr lang="en-US" sz="1200" dirty="0"/>
              <a:t>PhD</a:t>
            </a:r>
            <a:r>
              <a:rPr lang="uk-UA" sz="1200" dirty="0"/>
              <a:t>), доцент кафедри журналістики та нових медіа, </a:t>
            </a:r>
            <a:endParaRPr lang="en-US" sz="1200" dirty="0"/>
          </a:p>
        </p:txBody>
      </p:sp>
      <p:sp>
        <p:nvSpPr>
          <p:cNvPr id="3" name="Округлений прямокутник 7">
            <a:extLst>
              <a:ext uri="{FF2B5EF4-FFF2-40B4-BE49-F238E27FC236}">
                <a16:creationId xmlns:a16="http://schemas.microsoft.com/office/drawing/2014/main" id="{37C02A4E-6424-AFEE-CFC6-BF3C92ADADBB}"/>
              </a:ext>
            </a:extLst>
          </p:cNvPr>
          <p:cNvSpPr/>
          <p:nvPr/>
        </p:nvSpPr>
        <p:spPr>
          <a:xfrm>
            <a:off x="3338004" y="1345791"/>
            <a:ext cx="8710728" cy="339454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2000" b="1" i="1" dirty="0"/>
          </a:p>
          <a:p>
            <a:pPr algn="r"/>
            <a:r>
              <a:rPr lang="ru-RU" sz="2400" b="1" i="1" dirty="0"/>
              <a:t>«</a:t>
            </a:r>
            <a:r>
              <a:rPr lang="uk-UA" sz="2400" b="1" dirty="0">
                <a:solidFill>
                  <a:schemeClr val="bg1"/>
                </a:solidFill>
              </a:rPr>
              <a:t>Винаходом "гібридної" війни, яку ще остерігаються назвати третьою світовою, стала фейкова бомба. Це також зброя масового ураження. Вона залишає </a:t>
            </a:r>
            <a:r>
              <a:rPr lang="uk-UA" sz="2400" b="1" dirty="0" err="1">
                <a:solidFill>
                  <a:schemeClr val="bg1"/>
                </a:solidFill>
              </a:rPr>
              <a:t>незаторкнутими</a:t>
            </a:r>
            <a:r>
              <a:rPr lang="uk-UA" sz="2400" b="1" dirty="0">
                <a:solidFill>
                  <a:schemeClr val="bg1"/>
                </a:solidFill>
              </a:rPr>
              <a:t> будівлі, інфраструктуру й навіть людські тіла. Вражає натомість лише людську душу. </a:t>
            </a:r>
          </a:p>
          <a:p>
            <a:pPr algn="r"/>
            <a:r>
              <a:rPr lang="uk-UA" sz="2400" b="1" dirty="0">
                <a:solidFill>
                  <a:schemeClr val="bg1"/>
                </a:solidFill>
              </a:rPr>
              <a:t>Найголовніша сила глибокого ураження у </a:t>
            </a:r>
            <a:r>
              <a:rPr lang="uk-UA" sz="2400" b="1" dirty="0" err="1">
                <a:solidFill>
                  <a:schemeClr val="bg1"/>
                </a:solidFill>
              </a:rPr>
              <a:t>фейковій</a:t>
            </a:r>
            <a:r>
              <a:rPr lang="uk-UA" sz="2400" b="1" dirty="0">
                <a:solidFill>
                  <a:schemeClr val="bg1"/>
                </a:solidFill>
              </a:rPr>
              <a:t> бомбі – це Недовіра. Її жертви – розгублені люди, які неспроможні відрізнити правду від брехні...</a:t>
            </a:r>
          </a:p>
          <a:p>
            <a:pPr algn="r"/>
            <a:r>
              <a:rPr lang="uk-UA" b="1" i="1" dirty="0">
                <a:solidFill>
                  <a:srgbClr val="C00000"/>
                </a:solidFill>
              </a:rPr>
              <a:t>(</a:t>
            </a:r>
            <a:r>
              <a:rPr lang="uk-UA" b="1" i="1" dirty="0" err="1">
                <a:solidFill>
                  <a:srgbClr val="C00000"/>
                </a:solidFill>
              </a:rPr>
              <a:t>Маринович</a:t>
            </a:r>
            <a:r>
              <a:rPr lang="uk-UA" b="1" i="1" dirty="0">
                <a:solidFill>
                  <a:srgbClr val="C00000"/>
                </a:solidFill>
              </a:rPr>
              <a:t> М. (2018). Ми впритул наблизилися до </a:t>
            </a:r>
            <a:r>
              <a:rPr lang="uk-UA" b="1" i="1" dirty="0" err="1">
                <a:solidFill>
                  <a:srgbClr val="C00000"/>
                </a:solidFill>
              </a:rPr>
              <a:t>Армаґеддона</a:t>
            </a:r>
            <a:r>
              <a:rPr lang="uk-UA" b="1" i="1" dirty="0">
                <a:solidFill>
                  <a:srgbClr val="C00000"/>
                </a:solidFill>
              </a:rPr>
              <a:t>…)</a:t>
            </a:r>
            <a:endParaRPr lang="uk-UA" b="1" dirty="0">
              <a:solidFill>
                <a:srgbClr val="C00000"/>
              </a:solidFill>
            </a:endParaRPr>
          </a:p>
          <a:p>
            <a:pPr algn="r"/>
            <a:endParaRPr lang="uk-UA" sz="2000" b="1" dirty="0">
              <a:solidFill>
                <a:schemeClr val="accent1">
                  <a:lumMod val="50000"/>
                </a:schemeClr>
              </a:solidFill>
            </a:endParaRPr>
          </a:p>
        </p:txBody>
      </p:sp>
    </p:spTree>
    <p:extLst>
      <p:ext uri="{BB962C8B-B14F-4D97-AF65-F5344CB8AC3E}">
        <p14:creationId xmlns:p14="http://schemas.microsoft.com/office/powerpoint/2010/main" val="68262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6240" y="332656"/>
            <a:ext cx="9132248" cy="838200"/>
          </a:xfrm>
        </p:spPr>
        <p:txBody>
          <a:bodyPr>
            <a:normAutofit fontScale="90000"/>
          </a:bodyPr>
          <a:lstStyle/>
          <a:p>
            <a:pPr algn="ctr"/>
            <a:r>
              <a:rPr lang="ru-RU" b="1" i="1" dirty="0">
                <a:solidFill>
                  <a:schemeClr val="accent6">
                    <a:lumMod val="75000"/>
                  </a:schemeClr>
                </a:solidFill>
              </a:rPr>
              <a:t>…ПОВНОМАСШТАБНЕ ВТОРГНЕННЯ</a:t>
            </a:r>
            <a:endParaRPr lang="uk-UA" b="1" i="1" dirty="0">
              <a:solidFill>
                <a:schemeClr val="accent6">
                  <a:lumMod val="75000"/>
                </a:schemeClr>
              </a:solidFill>
            </a:endParaRPr>
          </a:p>
        </p:txBody>
      </p:sp>
      <p:sp>
        <p:nvSpPr>
          <p:cNvPr id="8" name="TextBox 7">
            <a:extLst>
              <a:ext uri="{FF2B5EF4-FFF2-40B4-BE49-F238E27FC236}">
                <a16:creationId xmlns:a16="http://schemas.microsoft.com/office/drawing/2014/main" id="{B906E7DE-4C55-E2C0-C8A7-7C122A7B4F24}"/>
              </a:ext>
            </a:extLst>
          </p:cNvPr>
          <p:cNvSpPr txBox="1"/>
          <p:nvPr/>
        </p:nvSpPr>
        <p:spPr>
          <a:xfrm>
            <a:off x="49208" y="6479111"/>
            <a:ext cx="7773992" cy="276999"/>
          </a:xfrm>
          <a:prstGeom prst="rect">
            <a:avLst/>
          </a:prstGeom>
          <a:noFill/>
        </p:spPr>
        <p:txBody>
          <a:bodyPr wrap="square">
            <a:spAutoFit/>
          </a:bodyPr>
          <a:lstStyle/>
          <a:p>
            <a:r>
              <a:rPr lang="ru-RU" sz="1200" dirty="0"/>
              <a:t>Петренко С. І., доктор </a:t>
            </a:r>
            <a:r>
              <a:rPr lang="ru-RU" sz="1200" dirty="0" err="1"/>
              <a:t>філософії</a:t>
            </a:r>
            <a:r>
              <a:rPr lang="ru-RU" sz="1200" dirty="0"/>
              <a:t> з </a:t>
            </a:r>
            <a:r>
              <a:rPr lang="ru-RU" sz="1200" dirty="0" err="1"/>
              <a:t>журналістики</a:t>
            </a:r>
            <a:r>
              <a:rPr lang="ru-RU" sz="1200" dirty="0"/>
              <a:t> (</a:t>
            </a:r>
            <a:r>
              <a:rPr lang="en-US" sz="1200" dirty="0"/>
              <a:t>PhD</a:t>
            </a:r>
            <a:r>
              <a:rPr lang="uk-UA" sz="1200" dirty="0"/>
              <a:t>), доцент кафедри журналістики та нових медіа, </a:t>
            </a:r>
            <a:endParaRPr lang="en-US" sz="1200" dirty="0"/>
          </a:p>
        </p:txBody>
      </p:sp>
      <p:pic>
        <p:nvPicPr>
          <p:cNvPr id="1030" name="Picture 6" descr="Фотохроніка війни в Україні - 3 березня – DW – 03.03.2022">
            <a:extLst>
              <a:ext uri="{FF2B5EF4-FFF2-40B4-BE49-F238E27FC236}">
                <a16:creationId xmlns:a16="http://schemas.microsoft.com/office/drawing/2014/main" id="{F82D9F3F-74AC-D2AC-C5A0-3D99F6019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8" y="1340551"/>
            <a:ext cx="12192000" cy="55648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Воєнні злочини, жертви, руйнування: підсумки року війни в ...">
            <a:extLst>
              <a:ext uri="{FF2B5EF4-FFF2-40B4-BE49-F238E27FC236}">
                <a16:creationId xmlns:a16="http://schemas.microsoft.com/office/drawing/2014/main" id="{E8707963-29E7-CC00-06B9-E20BD09A3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0" y="1331673"/>
            <a:ext cx="5483520" cy="308448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Округлений прямокутник 7">
            <a:extLst>
              <a:ext uri="{FF2B5EF4-FFF2-40B4-BE49-F238E27FC236}">
                <a16:creationId xmlns:a16="http://schemas.microsoft.com/office/drawing/2014/main" id="{E29CD7B9-C3D1-193E-1947-4CE6EE817B14}"/>
              </a:ext>
            </a:extLst>
          </p:cNvPr>
          <p:cNvSpPr/>
          <p:nvPr/>
        </p:nvSpPr>
        <p:spPr>
          <a:xfrm>
            <a:off x="4113453" y="2450236"/>
            <a:ext cx="8067040" cy="430587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000" b="1" i="1" dirty="0"/>
          </a:p>
          <a:p>
            <a:pPr algn="r"/>
            <a:r>
              <a:rPr lang="uk-UA" sz="2000" b="1" dirty="0">
                <a:solidFill>
                  <a:schemeClr val="bg1"/>
                </a:solidFill>
              </a:rPr>
              <a:t>…</a:t>
            </a:r>
            <a:r>
              <a:rPr lang="uk-UA" sz="2400" b="1" dirty="0">
                <a:solidFill>
                  <a:schemeClr val="bg1"/>
                </a:solidFill>
              </a:rPr>
              <a:t>Першою жертвою агресії стала Україна, проте "фейкова" війна є світовою. Вона підриває спроможність урядів приймати правильні рішення, оскільки ті починають оперувати не </a:t>
            </a:r>
            <a:r>
              <a:rPr lang="uk-UA" sz="2400" b="1" dirty="0" err="1">
                <a:solidFill>
                  <a:schemeClr val="bg1"/>
                </a:solidFill>
              </a:rPr>
              <a:t>обʼєктивними</a:t>
            </a:r>
            <a:r>
              <a:rPr lang="uk-UA" sz="2400" b="1" dirty="0">
                <a:solidFill>
                  <a:schemeClr val="bg1"/>
                </a:solidFill>
              </a:rPr>
              <a:t> фактами, а їхніми </a:t>
            </a:r>
            <a:r>
              <a:rPr lang="uk-UA" sz="2400" b="1" dirty="0" err="1">
                <a:solidFill>
                  <a:schemeClr val="bg1"/>
                </a:solidFill>
              </a:rPr>
              <a:t>субʼєктивними</a:t>
            </a:r>
            <a:r>
              <a:rPr lang="uk-UA" sz="2400" b="1" dirty="0">
                <a:solidFill>
                  <a:schemeClr val="bg1"/>
                </a:solidFill>
              </a:rPr>
              <a:t> інтерпретаціями. Тому </a:t>
            </a:r>
            <a:r>
              <a:rPr lang="uk-UA" sz="2400" b="1" u="sng" dirty="0">
                <a:solidFill>
                  <a:schemeClr val="bg1"/>
                </a:solidFill>
              </a:rPr>
              <a:t>найголовнішою жертвою цієї війни стає Правда</a:t>
            </a:r>
            <a:r>
              <a:rPr lang="uk-UA" sz="2400" b="1" dirty="0">
                <a:solidFill>
                  <a:schemeClr val="bg1"/>
                </a:solidFill>
              </a:rPr>
              <a:t>… Схоже, ми впритул наблизилися до тієї останньої війни, яка йтиме між Добром і Злом та яку звично називають </a:t>
            </a:r>
            <a:r>
              <a:rPr lang="uk-UA" sz="2400" b="1" dirty="0" err="1">
                <a:solidFill>
                  <a:schemeClr val="bg1"/>
                </a:solidFill>
              </a:rPr>
              <a:t>Армаґеддоном</a:t>
            </a:r>
            <a:r>
              <a:rPr lang="uk-UA" sz="2400" dirty="0">
                <a:solidFill>
                  <a:schemeClr val="bg1"/>
                </a:solidFill>
              </a:rPr>
              <a:t>…</a:t>
            </a:r>
            <a:r>
              <a:rPr lang="uk-UA" sz="2400" b="1" dirty="0">
                <a:solidFill>
                  <a:schemeClr val="bg1"/>
                </a:solidFill>
              </a:rPr>
              <a:t>” </a:t>
            </a:r>
            <a:r>
              <a:rPr lang="uk-UA" b="1" i="1" dirty="0" err="1">
                <a:solidFill>
                  <a:srgbClr val="C00000"/>
                </a:solidFill>
              </a:rPr>
              <a:t>Маринович</a:t>
            </a:r>
            <a:r>
              <a:rPr lang="uk-UA" b="1" i="1" dirty="0">
                <a:solidFill>
                  <a:srgbClr val="C00000"/>
                </a:solidFill>
              </a:rPr>
              <a:t> М. (2018). Ми впритул наблизилися до </a:t>
            </a:r>
            <a:r>
              <a:rPr lang="uk-UA" b="1" i="1" dirty="0" err="1">
                <a:solidFill>
                  <a:srgbClr val="C00000"/>
                </a:solidFill>
              </a:rPr>
              <a:t>Армаґеддона</a:t>
            </a:r>
            <a:r>
              <a:rPr lang="uk-UA" b="1" i="1" dirty="0">
                <a:solidFill>
                  <a:srgbClr val="C00000"/>
                </a:solidFill>
              </a:rPr>
              <a:t>…</a:t>
            </a:r>
            <a:endParaRPr lang="uk-UA" b="1" dirty="0">
              <a:solidFill>
                <a:srgbClr val="C00000"/>
              </a:solidFill>
            </a:endParaRPr>
          </a:p>
          <a:p>
            <a:pPr algn="just"/>
            <a:endParaRPr lang="uk-UA" sz="2000" b="1" dirty="0">
              <a:solidFill>
                <a:schemeClr val="accent1">
                  <a:lumMod val="50000"/>
                </a:schemeClr>
              </a:solidFill>
            </a:endParaRPr>
          </a:p>
        </p:txBody>
      </p:sp>
      <p:sp>
        <p:nvSpPr>
          <p:cNvPr id="15" name="Округлений прямокутник 8">
            <a:extLst>
              <a:ext uri="{FF2B5EF4-FFF2-40B4-BE49-F238E27FC236}">
                <a16:creationId xmlns:a16="http://schemas.microsoft.com/office/drawing/2014/main" id="{3C5FF438-1DA4-81AE-3235-4E5E4E6A4FB8}"/>
              </a:ext>
            </a:extLst>
          </p:cNvPr>
          <p:cNvSpPr/>
          <p:nvPr/>
        </p:nvSpPr>
        <p:spPr>
          <a:xfrm>
            <a:off x="172195" y="6008198"/>
            <a:ext cx="3818272" cy="74791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None/>
            </a:pPr>
            <a:r>
              <a:rPr lang="uk-UA" b="1" i="1" u="sng" dirty="0" err="1">
                <a:solidFill>
                  <a:schemeClr val="accent1">
                    <a:lumMod val="50000"/>
                  </a:schemeClr>
                </a:solidFill>
                <a:hlinkClick r:id="rId4">
                  <a:extLst>
                    <a:ext uri="{A12FA001-AC4F-418D-AE19-62706E023703}">
                      <ahyp:hlinkClr xmlns:ahyp="http://schemas.microsoft.com/office/drawing/2018/hyperlinkcolor" val="tx"/>
                    </a:ext>
                  </a:extLst>
                </a:hlinkClick>
              </a:rPr>
              <a:t>www.obozrevatel.com</a:t>
            </a:r>
            <a:r>
              <a:rPr lang="uk-UA" b="1" i="1" u="sng" dirty="0">
                <a:solidFill>
                  <a:schemeClr val="accent1">
                    <a:lumMod val="50000"/>
                  </a:schemeClr>
                </a:solidFill>
                <a:hlinkClick r:id="rId4">
                  <a:extLst>
                    <a:ext uri="{A12FA001-AC4F-418D-AE19-62706E023703}">
                      <ahyp:hlinkClr xmlns:ahyp="http://schemas.microsoft.com/office/drawing/2018/hyperlinkcolor" val="tx"/>
                    </a:ext>
                  </a:extLst>
                </a:hlinkClick>
              </a:rPr>
              <a:t>/</a:t>
            </a:r>
            <a:r>
              <a:rPr lang="uk-UA" b="1" i="1" u="sng" dirty="0" err="1">
                <a:solidFill>
                  <a:schemeClr val="accent1">
                    <a:lumMod val="50000"/>
                  </a:schemeClr>
                </a:solidFill>
                <a:hlinkClick r:id="rId4">
                  <a:extLst>
                    <a:ext uri="{A12FA001-AC4F-418D-AE19-62706E023703}">
                      <ahyp:hlinkClr xmlns:ahyp="http://schemas.microsoft.com/office/drawing/2018/hyperlinkcolor" val="tx"/>
                    </a:ext>
                  </a:extLst>
                </a:hlinkClick>
              </a:rPr>
              <a:t>ukr</a:t>
            </a:r>
            <a:r>
              <a:rPr lang="uk-UA" b="1" i="1" u="sng" dirty="0">
                <a:solidFill>
                  <a:schemeClr val="accent1">
                    <a:lumMod val="50000"/>
                  </a:schemeClr>
                </a:solidFill>
                <a:hlinkClick r:id="rId4">
                  <a:extLst>
                    <a:ext uri="{A12FA001-AC4F-418D-AE19-62706E023703}">
                      <ahyp:hlinkClr xmlns:ahyp="http://schemas.microsoft.com/office/drawing/2018/hyperlinkcolor" val="tx"/>
                    </a:ext>
                  </a:extLst>
                </a:hlinkClick>
              </a:rPr>
              <a:t>/</a:t>
            </a:r>
            <a:r>
              <a:rPr lang="uk-UA" b="1" i="1" u="sng" dirty="0" err="1">
                <a:solidFill>
                  <a:schemeClr val="accent1">
                    <a:lumMod val="50000"/>
                  </a:schemeClr>
                </a:solidFill>
                <a:hlinkClick r:id="rId4">
                  <a:extLst>
                    <a:ext uri="{A12FA001-AC4F-418D-AE19-62706E023703}">
                      <ahyp:hlinkClr xmlns:ahyp="http://schemas.microsoft.com/office/drawing/2018/hyperlinkcolor" val="tx"/>
                    </a:ext>
                  </a:extLst>
                </a:hlinkClick>
              </a:rPr>
              <a:t>society</a:t>
            </a:r>
            <a:r>
              <a:rPr lang="uk-UA" b="1" i="1" u="sng" dirty="0">
                <a:solidFill>
                  <a:schemeClr val="accent1">
                    <a:lumMod val="50000"/>
                  </a:schemeClr>
                </a:solidFill>
                <a:hlinkClick r:id="rId4">
                  <a:extLst>
                    <a:ext uri="{A12FA001-AC4F-418D-AE19-62706E023703}">
                      <ahyp:hlinkClr xmlns:ahyp="http://schemas.microsoft.com/office/drawing/2018/hyperlinkcolor" val="tx"/>
                    </a:ext>
                  </a:extLst>
                </a:hlinkClick>
              </a:rPr>
              <a:t>/mi-vpritul-nablizilisya-do-armaeddona.htm</a:t>
            </a:r>
            <a:endParaRPr lang="uk-UA" b="1" i="1" dirty="0">
              <a:solidFill>
                <a:schemeClr val="accent1">
                  <a:lumMod val="50000"/>
                </a:schemeClr>
              </a:solidFill>
            </a:endParaRPr>
          </a:p>
        </p:txBody>
      </p:sp>
    </p:spTree>
    <p:extLst>
      <p:ext uri="{BB962C8B-B14F-4D97-AF65-F5344CB8AC3E}">
        <p14:creationId xmlns:p14="http://schemas.microsoft.com/office/powerpoint/2010/main" val="1334644875"/>
      </p:ext>
    </p:extLst>
  </p:cSld>
  <p:clrMapOvr>
    <a:masterClrMapping/>
  </p:clrMapOvr>
</p:sld>
</file>

<file path=ppt/theme/theme1.xml><?xml version="1.0" encoding="utf-8"?>
<a:theme xmlns:a="http://schemas.openxmlformats.org/drawingml/2006/main" name="Цитований текст">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Презентація2" id="{6040C4AB-37F0-42D1-A5DA-FDB89B02E4C0}" vid="{283CBD67-9595-4771-B2B0-C048F9A4B46F}"/>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template-korp-16x9_2022</Template>
  <TotalTime>4528</TotalTime>
  <Words>1755</Words>
  <Application>Microsoft Office PowerPoint</Application>
  <PresentationFormat>Широкий екран</PresentationFormat>
  <Paragraphs>197</Paragraphs>
  <Slides>43</Slides>
  <Notes>1</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43</vt:i4>
      </vt:variant>
    </vt:vector>
  </HeadingPairs>
  <TitlesOfParts>
    <vt:vector size="50" baseType="lpstr">
      <vt:lpstr>Arial</vt:lpstr>
      <vt:lpstr>Calibri</vt:lpstr>
      <vt:lpstr>Cambria</vt:lpstr>
      <vt:lpstr>Times New Roman</vt:lpstr>
      <vt:lpstr>Wingdings</vt:lpstr>
      <vt:lpstr>Wingdings 2</vt:lpstr>
      <vt:lpstr>Цитований текст</vt:lpstr>
      <vt:lpstr>ПРОМІЖНИЙ ЗВІТ  ПРО РЕЗУЛЬТАТИ НАУКОВОГО ДОСЛІДЖЕННЯ «Виявлення цінностей особистості журналіста»     </vt:lpstr>
      <vt:lpstr>ГРАФІК РЕАЛІЗАЦІЇ НАУКОВОГО НАПРЯМКУ</vt:lpstr>
      <vt:lpstr>ПАРАДИГМА ДОСЛІДНИЦЬКОГО НАПРЯМКУ</vt:lpstr>
      <vt:lpstr>ПАРАДИГМА ДОСЛІДНИЦЬКОГО НАПРЯМКУ</vt:lpstr>
      <vt:lpstr>ПАРАДИГМА ДОСЛІДНИЦЬКОГО НАПРЯМКУ</vt:lpstr>
      <vt:lpstr>АКТУАЛЬНІСТЬ ДОСЛІДНИЦЬКОГО НАПРЯМКУ</vt:lpstr>
      <vt:lpstr>«ГІБРИДНА» ВІЙНА І ФЕЙКОВА БОМБА</vt:lpstr>
      <vt:lpstr>«ГІБРИДНА» ВІЙНА, ФЕЙКОВА БОМБА І…</vt:lpstr>
      <vt:lpstr>…ПОВНОМАСШТАБНЕ ВТОРГНЕННЯ</vt:lpstr>
      <vt:lpstr>АКТУАЛЬНІСТЬ ДОСЛІДНИЦЬКОГО НАПРЯМКУ</vt:lpstr>
      <vt:lpstr>КОНЦЕПЦІЯ НАУКОВОГО ДОСЛІДЖЕННЯ</vt:lpstr>
      <vt:lpstr>МЕТА НАУКОВОГО ДОСЛІДЖЕННЯ</vt:lpstr>
      <vt:lpstr>ЗАВДАННЯ НАПРЯМКУ ДОСЛІДЖЕННЯ</vt:lpstr>
      <vt:lpstr>ВИВЧЕННЯ ЦІННІСНИХ ПРІОРИТЕТІВ</vt:lpstr>
      <vt:lpstr>ОПИТУВАННЯ ЩОДО ВИЯВЛЕННЯ ЦІННОСТЕЙ ОСОБИСТОСТІ</vt:lpstr>
      <vt:lpstr>РЕЗУЛЬТАТИ ОПИТУВАННЯ</vt:lpstr>
      <vt:lpstr>РЕЗУЛЬТАТИ ОПИТУВАННЯ Тест 1: ОГЛЯД ЦІННОСТЕЙ, 1 етап</vt:lpstr>
      <vt:lpstr>РЕЗУЛЬТАТИ ОПИТУВАННЯ 1 етап</vt:lpstr>
      <vt:lpstr>РЕЗУЛЬТАТИ ОПИТУВАННЯ</vt:lpstr>
      <vt:lpstr>РЕЗУЛЬТАТИ ОПИТУВАННЯ</vt:lpstr>
      <vt:lpstr>РЕЗУЛЬТАТИ ОПИТУВАННЯ</vt:lpstr>
      <vt:lpstr>РЕЗУЛЬТАТИ ОПИТУВАННЯ</vt:lpstr>
      <vt:lpstr>РЕЗУЛЬТАТИ ОПИТУВАННЯ</vt:lpstr>
      <vt:lpstr>РЕЗУЛЬТАТИ ОПИТУВАННЯ</vt:lpstr>
      <vt:lpstr>РЕЗУЛЬТАТИ ОПИТУВАННЯ </vt:lpstr>
      <vt:lpstr>РЕЗУЛЬТАТИ ОПИТУВАННЯ 2 етап </vt:lpstr>
      <vt:lpstr>РЕЗУЛЬТАТИ ОПИТУВАННЯ 2 етап </vt:lpstr>
      <vt:lpstr>РЕЗУЛЬТАТИ ОПИТУВАННЯ 2 етап </vt:lpstr>
      <vt:lpstr>РЕЗУЛЬТАТИ ОПИТУВАННЯ 2 етап </vt:lpstr>
      <vt:lpstr>РЕЗУЛЬТАТИ ОПИТУВАННЯ</vt:lpstr>
      <vt:lpstr>РЕЗУЛЬТАТИ ОПИТУВАННЯ</vt:lpstr>
      <vt:lpstr>РЕЗУЛЬТАТИ ОПИТУВАННЯ 2 етап </vt:lpstr>
      <vt:lpstr>РЕЗУЛЬТАТИ ОПИТУВАННЯ 2 етап </vt:lpstr>
      <vt:lpstr>РЕЗУЛЬТАТИ ОПИТУВАННЯ 2 етап </vt:lpstr>
      <vt:lpstr>РЕЗУЛЬТАТИ ОПИТУВАННЯ 2 етап </vt:lpstr>
      <vt:lpstr>РЕЗУЛЬТАТИ ОПИТУВАННЯ 2 етап </vt:lpstr>
      <vt:lpstr>РЕЗУЛЬТАТИ ОПИТУВАННЯ 2 етап </vt:lpstr>
      <vt:lpstr>РЕЗУЛЬТАТИ ОПИТУВАННЯ Тест 2: ПРОФІЛЬ ОСОБИСТОСТІ </vt:lpstr>
      <vt:lpstr>РЕЗУЛЬТАТИ ОПИТУВАННЯ Тест 2: ПРОФІЛЬ ОСОБИСТОСТІ </vt:lpstr>
      <vt:lpstr>РЕЗУЛЬТАТИ ОПИТУВАННЯ Тест 2: ПРОФІЛЬ ОСОБИСТОСТІ </vt:lpstr>
      <vt:lpstr>РЕЗУЛЬТАТИ ОПИТУВАННЯ Тест 2: ПРОФІЛЬ ОСОБИСТОСТІ </vt:lpstr>
      <vt:lpstr>ВИСНОВКИ </vt:lpstr>
      <vt:lpstr>ЩИРО  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Світлана Іванівна Петренко</dc:creator>
  <cp:lastModifiedBy>Світлана Іванівна Петренко</cp:lastModifiedBy>
  <cp:revision>17</cp:revision>
  <dcterms:created xsi:type="dcterms:W3CDTF">2023-03-07T06:58:23Z</dcterms:created>
  <dcterms:modified xsi:type="dcterms:W3CDTF">2023-06-19T19:31:55Z</dcterms:modified>
</cp:coreProperties>
</file>